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sldIdLst>
    <p:sldId id="325" r:id="rId2"/>
    <p:sldId id="471" r:id="rId3"/>
    <p:sldId id="464" r:id="rId4"/>
    <p:sldId id="465" r:id="rId5"/>
    <p:sldId id="456" r:id="rId6"/>
    <p:sldId id="457" r:id="rId7"/>
    <p:sldId id="459" r:id="rId8"/>
    <p:sldId id="461" r:id="rId9"/>
    <p:sldId id="416" r:id="rId10"/>
    <p:sldId id="443" r:id="rId11"/>
    <p:sldId id="472" r:id="rId12"/>
    <p:sldId id="418" r:id="rId13"/>
    <p:sldId id="462" r:id="rId14"/>
    <p:sldId id="467" r:id="rId15"/>
    <p:sldId id="463" r:id="rId16"/>
    <p:sldId id="468" r:id="rId17"/>
    <p:sldId id="469" r:id="rId18"/>
    <p:sldId id="470" r:id="rId19"/>
    <p:sldId id="271" r:id="rId20"/>
  </p:sldIdLst>
  <p:sldSz cx="9144000" cy="6858000" type="screen4x3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" pitchFamily="-111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" pitchFamily="-111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" pitchFamily="-111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" pitchFamily="-111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" pitchFamily="-111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" pitchFamily="-111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" pitchFamily="-111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" pitchFamily="-111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" pitchFamily="-11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D9D9D9"/>
    <a:srgbClr val="7030A0"/>
    <a:srgbClr val="CCFFCC"/>
    <a:srgbClr val="FFFF00"/>
    <a:srgbClr val="FF0000"/>
    <a:srgbClr val="6600FF"/>
    <a:srgbClr val="3333FF"/>
    <a:srgbClr val="F8F8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017" autoAdjust="0"/>
    <p:restoredTop sz="92374" autoAdjust="0"/>
  </p:normalViewPr>
  <p:slideViewPr>
    <p:cSldViewPr>
      <p:cViewPr>
        <p:scale>
          <a:sx n="90" d="100"/>
          <a:sy n="90" d="100"/>
        </p:scale>
        <p:origin x="-1440" y="-324"/>
      </p:cViewPr>
      <p:guideLst>
        <p:guide orient="horz" pos="2160"/>
        <p:guide pos="9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ime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ime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ime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imes" charset="0"/>
              </a:defRPr>
            </a:lvl1pPr>
          </a:lstStyle>
          <a:p>
            <a:pPr>
              <a:defRPr/>
            </a:pPr>
            <a:fld id="{C5E57E58-2614-4C27-A3DE-58E6B11D79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068BF7-8D47-44FD-BA09-C1E13A5C9BA8}" type="slidenum">
              <a:rPr lang="en-GB" smtClean="0">
                <a:latin typeface="Times" pitchFamily="-111" charset="0"/>
              </a:rPr>
              <a:pPr/>
              <a:t>1</a:t>
            </a:fld>
            <a:endParaRPr lang="en-GB" smtClean="0">
              <a:latin typeface="Times" pitchFamily="-111" charset="0"/>
            </a:endParaRPr>
          </a:p>
        </p:txBody>
      </p:sp>
      <p:sp>
        <p:nvSpPr>
          <p:cNvPr id="47107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 eaLnBrk="0" hangingPunct="0"/>
            <a:fld id="{161186EE-0F8E-4509-8F5D-4F4B89A5343D}" type="slidenum">
              <a:rPr lang="en-GB" sz="1300">
                <a:ea typeface="ＭＳ Ｐゴシック" pitchFamily="-111" charset="-128"/>
              </a:rPr>
              <a:pPr algn="r" eaLnBrk="0" hangingPunct="0"/>
              <a:t>1</a:t>
            </a:fld>
            <a:endParaRPr lang="en-GB" sz="1300">
              <a:ea typeface="ＭＳ Ｐゴシック" pitchFamily="-111" charset="-128"/>
            </a:endParaRPr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Times" pitchFamily="-111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" pitchFamily="-111" charset="0"/>
              </a:rPr>
              <a:t>presentation title</a:t>
            </a:r>
          </a:p>
        </p:txBody>
      </p:sp>
      <p:sp>
        <p:nvSpPr>
          <p:cNvPr id="747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D3EDA4-5B51-4B26-8297-78D5148D0E40}" type="slidenum">
              <a:rPr lang="en-US" smtClean="0">
                <a:latin typeface="Times" pitchFamily="-111" charset="0"/>
              </a:rPr>
              <a:pPr/>
              <a:t>10</a:t>
            </a:fld>
            <a:endParaRPr lang="en-US" smtClean="0">
              <a:latin typeface="Times" pitchFamily="-111" charset="0"/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Times" pitchFamily="-111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31F6F9-9A60-4DA2-8D45-A902ADC8E6EE}" type="slidenum">
              <a:rPr lang="en-GB" smtClean="0">
                <a:latin typeface="Times" pitchFamily="-111" charset="0"/>
                <a:ea typeface="ＭＳ Ｐゴシック" pitchFamily="-111" charset="-128"/>
              </a:rPr>
              <a:pPr/>
              <a:t>11</a:t>
            </a:fld>
            <a:endParaRPr lang="en-GB" smtClean="0">
              <a:latin typeface="Times" pitchFamily="-111" charset="0"/>
              <a:ea typeface="ＭＳ Ｐゴシック" pitchFamily="-111" charset="-128"/>
            </a:endParaRPr>
          </a:p>
        </p:txBody>
      </p:sp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-111" charset="0"/>
              <a:ea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-111" charset="0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16C05D-7F3A-4672-BC2A-08D3C22D315C}" type="slidenum">
              <a:rPr lang="en-GB" smtClean="0">
                <a:latin typeface="Times" pitchFamily="-111" charset="0"/>
              </a:rPr>
              <a:pPr/>
              <a:t>12</a:t>
            </a:fld>
            <a:endParaRPr lang="en-GB" smtClean="0">
              <a:latin typeface="Times" pitchFamily="-111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E57E58-2614-4C27-A3DE-58E6B11D794F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E57E58-2614-4C27-A3DE-58E6B11D794F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E57E58-2614-4C27-A3DE-58E6B11D794F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E57E58-2614-4C27-A3DE-58E6B11D794F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E57E58-2614-4C27-A3DE-58E6B11D794F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E57E58-2614-4C27-A3DE-58E6B11D794F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101F7F-A953-4B2E-857D-E4E3DB5FFC55}" type="slidenum">
              <a:rPr lang="en-GB" smtClean="0">
                <a:latin typeface="Times" pitchFamily="-111" charset="0"/>
              </a:rPr>
              <a:pPr/>
              <a:t>19</a:t>
            </a:fld>
            <a:endParaRPr lang="en-GB" smtClean="0">
              <a:latin typeface="Times" pitchFamily="-111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Times" pitchFamily="-111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E57E58-2614-4C27-A3DE-58E6B11D794F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CCD9A4-87A4-46C3-91B3-5365678E2185}" type="slidenum">
              <a:rPr lang="en-GB" smtClean="0">
                <a:latin typeface="Times" pitchFamily="-111" charset="0"/>
              </a:rPr>
              <a:pPr/>
              <a:t>3</a:t>
            </a:fld>
            <a:endParaRPr lang="en-GB" smtClean="0">
              <a:latin typeface="Times" pitchFamily="-111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8575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Times" pitchFamily="-111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897361-547C-46E6-8987-5EF2D87CB630}" type="slidenum">
              <a:rPr lang="en-GB" smtClean="0">
                <a:latin typeface="Times" pitchFamily="-111" charset="0"/>
              </a:rPr>
              <a:pPr/>
              <a:t>4</a:t>
            </a:fld>
            <a:endParaRPr lang="en-GB" smtClean="0">
              <a:latin typeface="Times" pitchFamily="-111" charset="0"/>
            </a:endParaRPr>
          </a:p>
        </p:txBody>
      </p:sp>
      <p:sp>
        <p:nvSpPr>
          <p:cNvPr id="61443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 eaLnBrk="0" hangingPunct="0"/>
            <a:fld id="{C35898B6-3B3B-4117-A97C-AD2CAA5BE33D}" type="slidenum">
              <a:rPr lang="en-GB" sz="1300">
                <a:ea typeface="ＭＳ Ｐゴシック" pitchFamily="-111" charset="-128"/>
              </a:rPr>
              <a:pPr algn="r" eaLnBrk="0" hangingPunct="0"/>
              <a:t>4</a:t>
            </a:fld>
            <a:endParaRPr lang="en-GB" sz="1300">
              <a:ea typeface="ＭＳ Ｐゴシック" pitchFamily="-111" charset="-128"/>
            </a:endParaRPr>
          </a:p>
        </p:txBody>
      </p:sp>
      <p:sp>
        <p:nvSpPr>
          <p:cNvPr id="614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Times" pitchFamily="-111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089CD-9A90-48E3-8C13-BA66EEABBF77}" type="slidenum">
              <a:rPr lang="en-GB" smtClean="0">
                <a:latin typeface="Times" pitchFamily="-111" charset="0"/>
              </a:rPr>
              <a:pPr/>
              <a:t>5</a:t>
            </a:fld>
            <a:endParaRPr lang="en-GB" smtClean="0">
              <a:latin typeface="Times" pitchFamily="-111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GB" smtClean="0">
                <a:latin typeface="Times" pitchFamily="-111" charset="0"/>
              </a:rPr>
              <a:t>rough thoughts</a:t>
            </a:r>
          </a:p>
          <a:p>
            <a:pPr eaLnBrk="1" hangingPunct="1">
              <a:buFontTx/>
              <a:buChar char="•"/>
            </a:pPr>
            <a:r>
              <a:rPr lang="en-GB" smtClean="0">
                <a:latin typeface="Times" pitchFamily="-111" charset="0"/>
              </a:rPr>
              <a:t>single service concepts </a:t>
            </a:r>
          </a:p>
          <a:p>
            <a:pPr eaLnBrk="1" hangingPunct="1">
              <a:buFontTx/>
              <a:buChar char="•"/>
            </a:pPr>
            <a:r>
              <a:rPr lang="en-GB" smtClean="0">
                <a:latin typeface="Times" pitchFamily="-111" charset="0"/>
              </a:rPr>
              <a:t>inconvenient (notice the guy holding the coffee cup in his arm)</a:t>
            </a:r>
          </a:p>
          <a:p>
            <a:pPr eaLnBrk="1" hangingPunct="1">
              <a:buFontTx/>
              <a:buChar char="-"/>
            </a:pPr>
            <a:r>
              <a:rPr lang="en-GB" smtClean="0">
                <a:latin typeface="Times" pitchFamily="-111" charset="0"/>
              </a:rPr>
              <a:t>they are focussed on the screen of their devices</a:t>
            </a:r>
          </a:p>
          <a:p>
            <a:pPr eaLnBrk="1" hangingPunct="1">
              <a:buFontTx/>
              <a:buChar char="-"/>
            </a:pPr>
            <a:r>
              <a:rPr lang="en-GB" smtClean="0">
                <a:latin typeface="Times" pitchFamily="-111" charset="0"/>
              </a:rPr>
              <a:t>people are not so aware of the information environment around them (in the dark)</a:t>
            </a:r>
          </a:p>
          <a:p>
            <a:pPr eaLnBrk="1" hangingPunct="1">
              <a:buFontTx/>
              <a:buChar char="-"/>
            </a:pPr>
            <a:endParaRPr lang="en-GB" smtClean="0">
              <a:latin typeface="Times" pitchFamily="-111" charset="0"/>
            </a:endParaRPr>
          </a:p>
          <a:p>
            <a:pPr eaLnBrk="1" hangingPunct="1">
              <a:buFontTx/>
              <a:buChar char="-"/>
            </a:pPr>
            <a:endParaRPr lang="fr-FR" smtClean="0">
              <a:latin typeface="Times" pitchFamily="-111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E69114-C239-45E8-A2AA-9267995CE72E}" type="slidenum">
              <a:rPr lang="en-GB" smtClean="0">
                <a:latin typeface="Times" pitchFamily="-111" charset="0"/>
              </a:rPr>
              <a:pPr/>
              <a:t>6</a:t>
            </a:fld>
            <a:endParaRPr lang="en-GB" smtClean="0">
              <a:latin typeface="Times" pitchFamily="-111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GB" smtClean="0">
                <a:latin typeface="Times" pitchFamily="-111" charset="0"/>
              </a:rPr>
              <a:t>now they are aware of others around them</a:t>
            </a:r>
          </a:p>
          <a:p>
            <a:pPr eaLnBrk="1" hangingPunct="1">
              <a:buFontTx/>
              <a:buChar char="•"/>
            </a:pPr>
            <a:r>
              <a:rPr lang="en-GB" smtClean="0">
                <a:latin typeface="Times" pitchFamily="-111" charset="0"/>
              </a:rPr>
              <a:t>the guy can hold his coffee cup in a manner that is comfortable for him</a:t>
            </a:r>
          </a:p>
          <a:p>
            <a:pPr eaLnBrk="1" hangingPunct="1">
              <a:buFontTx/>
              <a:buChar char="•"/>
            </a:pPr>
            <a:r>
              <a:rPr lang="en-GB" smtClean="0">
                <a:latin typeface="Times" pitchFamily="-111" charset="0"/>
              </a:rPr>
              <a:t>Focus is not so much on the device, but on the environment</a:t>
            </a:r>
          </a:p>
          <a:p>
            <a:pPr eaLnBrk="1" hangingPunct="1">
              <a:buFontTx/>
              <a:buChar char="•"/>
            </a:pPr>
            <a:r>
              <a:rPr lang="en-GB" smtClean="0">
                <a:latin typeface="Times" pitchFamily="-111" charset="0"/>
              </a:rPr>
              <a:t>services are shared (note the Pacman in front)</a:t>
            </a:r>
          </a:p>
          <a:p>
            <a:pPr eaLnBrk="1" hangingPunct="1">
              <a:buFontTx/>
              <a:buChar char="•"/>
            </a:pPr>
            <a:r>
              <a:rPr lang="en-GB" smtClean="0">
                <a:latin typeface="Times" pitchFamily="-111" charset="0"/>
              </a:rPr>
              <a:t>we're no longer thinking about single service concepts anymore – but open ended ones</a:t>
            </a:r>
            <a:endParaRPr lang="fr-FR" smtClean="0">
              <a:latin typeface="Times" pitchFamily="-111" charset="0"/>
            </a:endParaRPr>
          </a:p>
          <a:p>
            <a:pPr eaLnBrk="1" hangingPunct="1">
              <a:buFontTx/>
              <a:buChar char="•"/>
            </a:pPr>
            <a:r>
              <a:rPr lang="en-GB" smtClean="0">
                <a:latin typeface="Times" pitchFamily="-111" charset="0"/>
              </a:rPr>
              <a:t>services are suggested by the environment / context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8FBD69-93E0-42EE-BB2D-CFD43DC67C71}" type="slidenum">
              <a:rPr lang="en-GB" smtClean="0">
                <a:latin typeface="Times" pitchFamily="-111" charset="0"/>
              </a:rPr>
              <a:pPr/>
              <a:t>7</a:t>
            </a:fld>
            <a:endParaRPr lang="en-GB" smtClean="0">
              <a:latin typeface="Times" pitchFamily="-111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GB" smtClean="0">
                <a:latin typeface="Times" pitchFamily="-111" charset="0"/>
              </a:rPr>
              <a:t>The device is no longer the key factor – but what you want to do</a:t>
            </a:r>
          </a:p>
          <a:p>
            <a:pPr eaLnBrk="1" hangingPunct="1">
              <a:buFontTx/>
              <a:buChar char="•"/>
            </a:pPr>
            <a:r>
              <a:rPr lang="en-GB" smtClean="0">
                <a:latin typeface="Times" pitchFamily="-111" charset="0"/>
              </a:rPr>
              <a:t>each device is a window onto an underlying service</a:t>
            </a:r>
          </a:p>
          <a:p>
            <a:pPr eaLnBrk="1" hangingPunct="1">
              <a:buFontTx/>
              <a:buChar char="•"/>
            </a:pPr>
            <a:r>
              <a:rPr lang="en-GB" smtClean="0">
                <a:latin typeface="Times" pitchFamily="-111" charset="0"/>
              </a:rPr>
              <a:t>devices may still be specialised for given purposes – but still act as a window from their particular viewpoint</a:t>
            </a:r>
          </a:p>
          <a:p>
            <a:pPr eaLnBrk="1" hangingPunct="1">
              <a:buFontTx/>
              <a:buChar char="•"/>
            </a:pPr>
            <a:r>
              <a:rPr lang="en-GB" smtClean="0">
                <a:latin typeface="Times" pitchFamily="-111" charset="0"/>
              </a:rPr>
              <a:t>Intercommunication will be integral  - we are manipulating the underlying service</a:t>
            </a:r>
          </a:p>
          <a:p>
            <a:pPr eaLnBrk="1" hangingPunct="1">
              <a:buFontTx/>
              <a:buChar char="•"/>
            </a:pPr>
            <a:endParaRPr lang="fr-FR" smtClean="0">
              <a:latin typeface="Times" pitchFamily="-111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B4F0A6-5AFF-4AD9-91F6-AAB2C7520161}" type="slidenum">
              <a:rPr lang="en-GB" smtClean="0">
                <a:latin typeface="Times" pitchFamily="-111" charset="0"/>
              </a:rPr>
              <a:pPr/>
              <a:t>8</a:t>
            </a:fld>
            <a:endParaRPr lang="en-GB" smtClean="0">
              <a:latin typeface="Times" pitchFamily="-111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GB" smtClean="0">
                <a:latin typeface="Times" pitchFamily="-111" charset="0"/>
              </a:rPr>
              <a:t>Services no longer monolithic entities which need to be approached</a:t>
            </a:r>
          </a:p>
          <a:p>
            <a:pPr eaLnBrk="1" hangingPunct="1">
              <a:buFontTx/>
              <a:buChar char="•"/>
            </a:pPr>
            <a:r>
              <a:rPr lang="en-GB" smtClean="0">
                <a:latin typeface="Times" pitchFamily="-111" charset="0"/>
              </a:rPr>
              <a:t>Relevant aspects of each service will be brought together as needed</a:t>
            </a:r>
          </a:p>
          <a:p>
            <a:pPr eaLnBrk="1" hangingPunct="1">
              <a:buFontTx/>
              <a:buChar char="•"/>
            </a:pPr>
            <a:r>
              <a:rPr lang="en-GB" smtClean="0">
                <a:latin typeface="Times" pitchFamily="-111" charset="0"/>
              </a:rPr>
              <a:t>This will largely be done automatically – depending on user needs and context</a:t>
            </a:r>
          </a:p>
          <a:p>
            <a:pPr eaLnBrk="1" hangingPunct="1">
              <a:buFontTx/>
              <a:buChar char="•"/>
            </a:pPr>
            <a:endParaRPr lang="fr-FR" smtClean="0">
              <a:latin typeface="Times" pitchFamily="-111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-111" charset="0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44FD77-C30D-48E9-BC8A-9A7BBFC51B60}" type="slidenum">
              <a:rPr lang="en-GB" smtClean="0">
                <a:latin typeface="Times" pitchFamily="-111" charset="0"/>
              </a:rPr>
              <a:pPr/>
              <a:t>9</a:t>
            </a:fld>
            <a:endParaRPr lang="en-GB" smtClean="0">
              <a:latin typeface="Times" pitchFamily="-111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&lt;Slide Number&gt;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&lt;Slide Number&gt;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00900" y="381000"/>
            <a:ext cx="18669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381000"/>
            <a:ext cx="54483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&lt;Slide Number&gt;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&lt;Slide Number&gt;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&lt;Slide Number&gt;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219200"/>
            <a:ext cx="3657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219200"/>
            <a:ext cx="3657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&lt;Slide Number&gt;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&lt;Slide Number&gt;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&lt;Slide Number&gt;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&lt;Slide Number&gt;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&lt;Slide Number&gt;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&lt;Slide Number&gt;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0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2" name="Line 18"/>
          <p:cNvSpPr>
            <a:spLocks noChangeShapeType="1"/>
          </p:cNvSpPr>
          <p:nvPr userDrawn="1"/>
        </p:nvSpPr>
        <p:spPr bwMode="auto">
          <a:xfrm>
            <a:off x="1476375" y="1066800"/>
            <a:ext cx="6781800" cy="0"/>
          </a:xfrm>
          <a:prstGeom prst="line">
            <a:avLst/>
          </a:prstGeom>
          <a:noFill/>
          <a:ln w="22225">
            <a:solidFill>
              <a:srgbClr val="F6C31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>
              <a:latin typeface="Times" charset="0"/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381000"/>
            <a:ext cx="7467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 – main words Capitalised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219200"/>
            <a:ext cx="7467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Heading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 – NB Minimum font size, don’t go smaller !!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91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latin typeface="Time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447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latin typeface="Times" charset="0"/>
              </a:defRPr>
            </a:lvl1pPr>
          </a:lstStyle>
          <a:p>
            <a:pPr>
              <a:defRPr/>
            </a:pPr>
            <a:r>
              <a:rPr lang="en-GB"/>
              <a:t>&lt;Slide Number&gt;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-111" charset="2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Font typeface="Wingdings" pitchFamily="-111" charset="2"/>
        <a:buChar char="n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Font typeface="Wingdings" pitchFamily="-111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Font typeface="Wingdings" pitchFamily="-111" charset="2"/>
        <a:buChar char="n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-111" charset="2"/>
        <a:buChar char="v"/>
        <a:defRPr sz="2000">
          <a:solidFill>
            <a:schemeClr val="tx1"/>
          </a:solidFill>
          <a:latin typeface="Times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v"/>
        <a:defRPr sz="2000">
          <a:solidFill>
            <a:schemeClr val="tx1"/>
          </a:solidFill>
          <a:latin typeface="Times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v"/>
        <a:defRPr sz="2000">
          <a:solidFill>
            <a:schemeClr val="tx1"/>
          </a:solidFill>
          <a:latin typeface="Times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v"/>
        <a:defRPr sz="2000">
          <a:solidFill>
            <a:schemeClr val="tx1"/>
          </a:solidFill>
          <a:latin typeface="Times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v"/>
        <a:defRPr sz="2000">
          <a:solidFill>
            <a:schemeClr val="tx1"/>
          </a:solidFill>
          <a:latin typeface="Time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jpe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jpeg"/><Relationship Id="rId9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jpe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jpeg"/><Relationship Id="rId17" Type="http://schemas.openxmlformats.org/officeDocument/2006/relationships/image" Target="../media/image75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7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jpeg"/><Relationship Id="rId11" Type="http://schemas.openxmlformats.org/officeDocument/2006/relationships/image" Target="../media/image69.jpeg"/><Relationship Id="rId5" Type="http://schemas.openxmlformats.org/officeDocument/2006/relationships/image" Target="../media/image63.jpeg"/><Relationship Id="rId15" Type="http://schemas.openxmlformats.org/officeDocument/2006/relationships/image" Target="../media/image73.jpeg"/><Relationship Id="rId10" Type="http://schemas.openxmlformats.org/officeDocument/2006/relationships/image" Target="../media/image68.jpeg"/><Relationship Id="rId4" Type="http://schemas.openxmlformats.org/officeDocument/2006/relationships/image" Target="../media/image62.png"/><Relationship Id="rId9" Type="http://schemas.openxmlformats.org/officeDocument/2006/relationships/image" Target="../media/image67.jpeg"/><Relationship Id="rId14" Type="http://schemas.openxmlformats.org/officeDocument/2006/relationships/image" Target="../media/image7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1.gif"/><Relationship Id="rId11" Type="http://schemas.openxmlformats.org/officeDocument/2006/relationships/image" Target="../media/image86.png"/><Relationship Id="rId5" Type="http://schemas.openxmlformats.org/officeDocument/2006/relationships/image" Target="../media/image80.jpeg"/><Relationship Id="rId10" Type="http://schemas.openxmlformats.org/officeDocument/2006/relationships/image" Target="../media/image85.png"/><Relationship Id="rId4" Type="http://schemas.openxmlformats.org/officeDocument/2006/relationships/image" Target="../media/image79.jpeg"/><Relationship Id="rId9" Type="http://schemas.openxmlformats.org/officeDocument/2006/relationships/image" Target="../media/image8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18" Type="http://schemas.openxmlformats.org/officeDocument/2006/relationships/image" Target="../media/image25.jpeg"/><Relationship Id="rId26" Type="http://schemas.openxmlformats.org/officeDocument/2006/relationships/image" Target="../media/image31.png"/><Relationship Id="rId3" Type="http://schemas.openxmlformats.org/officeDocument/2006/relationships/image" Target="../media/image14.png"/><Relationship Id="rId21" Type="http://schemas.openxmlformats.org/officeDocument/2006/relationships/hyperlink" Target="http://images.google.com/imgres?imgurl=http://humanitarianfutures.files.wordpress.com/2009/07/huawei_logo_001.jpg&amp;imgrefurl=http://humanitarianfutures.wordpress.com/2009/07/08/is-huawei-behind-ghostnet/&amp;usg=__EVfu3soeJRa6rJUg_ixRsnGwqvo=&amp;h=285&amp;w=288&amp;sz=71&amp;hl=en&amp;start=1&amp;um=1&amp;tbnid=NLZqCKkOX-KpUM:&amp;tbnh=114&amp;tbnw=115&amp;prev=/images?q=huawei+logo&amp;hl=en&amp;rlz=1I7GGLL_en-GB&amp;um=1" TargetMode="External"/><Relationship Id="rId7" Type="http://schemas.openxmlformats.org/officeDocument/2006/relationships/image" Target="../media/image16.jpeg"/><Relationship Id="rId12" Type="http://schemas.openxmlformats.org/officeDocument/2006/relationships/hyperlink" Target="http://online.vodafone.co.uk/dispatch/Portal/appmanager/vodafone/wrp?_nfpb=true&amp;_pageLabel=templateBlank&amp;pageID=VIRTUAL_HOME" TargetMode="External"/><Relationship Id="rId17" Type="http://schemas.openxmlformats.org/officeDocument/2006/relationships/hyperlink" Target="http://www.google.co.uk/imgres?imgurl=http://eldib.files.wordpress.com/2008/11/bbc-logo.jpg&amp;imgrefurl=http://eldib.wordpress.com/2008/11/&amp;h=360&amp;w=450&amp;sz=13&amp;tbnid=Z7G5fsyh3vnNlM::&amp;tbnh=102&amp;tbnw=127&amp;prev=/images?q=bbc+logo&amp;hl=en-GB&amp;usg=__ujx6obKDQtqoeSzHWuQUXyDzuc4=&amp;ei=1O-TSca1MpKj-gaU9aSGCQ&amp;sa=X&amp;oi=image_result&amp;resnum=2&amp;ct=image&amp;cd=1" TargetMode="External"/><Relationship Id="rId25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4.png"/><Relationship Id="rId20" Type="http://schemas.openxmlformats.org/officeDocument/2006/relationships/image" Target="../media/image26.jpe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.uk/imgres?imgurl=http://www.essex.ac.uk/wehia05/Pictures/BT_logo.jpg&amp;imgrefurl=http://www.essex.ac.uk/wehia05/contacts.html&amp;h=196&amp;w=394&amp;sz=55&amp;tbnid=AxC5CFJxxZos8M::&amp;tbnh=62&amp;tbnw=124&amp;prev=/images?q=bt+logo&amp;hl=en-GB&amp;usg=___2qnNfxTgaCoeObaAZk5dtnLE3Y=&amp;ei=BHORSdiWE4Oh-gableSWCw&amp;sa=X&amp;oi=image_result&amp;resnum=4&amp;ct=image&amp;cd=1" TargetMode="External"/><Relationship Id="rId11" Type="http://schemas.openxmlformats.org/officeDocument/2006/relationships/image" Target="../media/image20.png"/><Relationship Id="rId24" Type="http://schemas.openxmlformats.org/officeDocument/2006/relationships/image" Target="../media/image29.png"/><Relationship Id="rId5" Type="http://schemas.openxmlformats.org/officeDocument/2006/relationships/image" Target="../media/image15.jpeg"/><Relationship Id="rId15" Type="http://schemas.openxmlformats.org/officeDocument/2006/relationships/image" Target="../media/image23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10" Type="http://schemas.openxmlformats.org/officeDocument/2006/relationships/image" Target="../media/image19.jpeg"/><Relationship Id="rId19" Type="http://schemas.openxmlformats.org/officeDocument/2006/relationships/hyperlink" Target="http://images.google.com/imgres?imgurl=http://www.moldex3d.com/jla/jp/images/stories/Success/Samsung/samsung-logo.jpg&amp;imgrefurl=http://www.moldex3d.com/jla/jp/index.php?option=com_content&amp;task=blogcategory&amp;id=92&amp;Itemid=139&amp;usg=__QLRlByYB1U7RnnnJdfilYOAqy2U=&amp;h=350&amp;w=1048&amp;sz=18&amp;hl=en&amp;start=1&amp;um=1&amp;tbnid=rKGYtoQxBCy1CM:&amp;tbnh=50&amp;tbnw=150&amp;prev=/images?q=samsung+logo&amp;hl=en&amp;rlz=1I7GGLL_en-GB&amp;sa=N&amp;um=1" TargetMode="External"/><Relationship Id="rId31" Type="http://schemas.openxmlformats.org/officeDocument/2006/relationships/image" Target="../media/image36.png"/><Relationship Id="rId4" Type="http://schemas.openxmlformats.org/officeDocument/2006/relationships/hyperlink" Target="http://www.google.co.uk/imgres?imgurl=http://gadgeteer.org.uk/wp-content/uploads/2008/05/orange-logo.jpg&amp;imgrefurl=http://gadgeteer.org.uk/tag/orange/&amp;h=230&amp;w=230&amp;sz=6&amp;tbnid=Cb1AxPPSXBfnvM::&amp;tbnh=108&amp;tbnw=108&amp;prev=/images?q=orange+logo&amp;hl=en-GB&amp;usg=__C3_oLtnXZtZwa1HevFj_5VgFYDo=&amp;ei=7HKRSZ22McyL-gb7vsSrCw&amp;sa=X&amp;oi=image_result&amp;resnum=2&amp;ct=image&amp;cd=1" TargetMode="External"/><Relationship Id="rId9" Type="http://schemas.openxmlformats.org/officeDocument/2006/relationships/image" Target="../media/image18.png"/><Relationship Id="rId14" Type="http://schemas.openxmlformats.org/officeDocument/2006/relationships/image" Target="../media/image22.png"/><Relationship Id="rId22" Type="http://schemas.openxmlformats.org/officeDocument/2006/relationships/image" Target="../media/image27.jpeg"/><Relationship Id="rId27" Type="http://schemas.openxmlformats.org/officeDocument/2006/relationships/image" Target="../media/image32.png"/><Relationship Id="rId30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6"/>
          <p:cNvGrpSpPr>
            <a:grpSpLocks/>
          </p:cNvGrpSpPr>
          <p:nvPr/>
        </p:nvGrpSpPr>
        <p:grpSpPr bwMode="auto">
          <a:xfrm>
            <a:off x="0" y="-26988"/>
            <a:ext cx="9372600" cy="6934201"/>
            <a:chOff x="0" y="0"/>
            <a:chExt cx="5904" cy="4368"/>
          </a:xfrm>
        </p:grpSpPr>
        <p:pic>
          <p:nvPicPr>
            <p:cNvPr id="4101" name="Picture 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904" cy="4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2" name="Picture 13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64" y="388"/>
              <a:ext cx="906" cy="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9" name="Line 4"/>
          <p:cNvSpPr>
            <a:spLocks noChangeShapeType="1"/>
          </p:cNvSpPr>
          <p:nvPr/>
        </p:nvSpPr>
        <p:spPr bwMode="auto">
          <a:xfrm>
            <a:off x="3124200" y="15875"/>
            <a:ext cx="1588" cy="5067300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3249613" y="1268413"/>
            <a:ext cx="4786312" cy="406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  <a:defRPr/>
            </a:pPr>
            <a:endParaRPr lang="en-GB" sz="2400" b="1" dirty="0">
              <a:solidFill>
                <a:srgbClr val="FFCC00"/>
              </a:solidFill>
              <a:latin typeface="Arial" charset="0"/>
              <a:ea typeface="ＭＳ Ｐゴシック" pitchFamily="34" charset="-128"/>
            </a:endParaRPr>
          </a:p>
          <a:p>
            <a:pPr eaLnBrk="0" hangingPunct="0">
              <a:lnSpc>
                <a:spcPct val="120000"/>
              </a:lnSpc>
              <a:defRPr/>
            </a:pPr>
            <a:endParaRPr lang="en-GB" sz="2800" b="1" dirty="0">
              <a:solidFill>
                <a:srgbClr val="FFCC00"/>
              </a:solidFill>
              <a:latin typeface="Arial" charset="0"/>
              <a:ea typeface="ＭＳ Ｐゴシック" pitchFamily="34" charset="-128"/>
            </a:endParaRPr>
          </a:p>
          <a:p>
            <a:pPr eaLnBrk="0" hangingPunct="0">
              <a:defRPr/>
            </a:pPr>
            <a:r>
              <a:rPr lang="en-GB" sz="2800" b="1" dirty="0" smtClean="0">
                <a:solidFill>
                  <a:srgbClr val="FFCC00"/>
                </a:solidFill>
                <a:latin typeface="Arial" charset="0"/>
                <a:ea typeface="ＭＳ Ｐゴシック" pitchFamily="34" charset="-128"/>
              </a:rPr>
              <a:t>MVCE &amp; Business Models</a:t>
            </a:r>
            <a:endParaRPr lang="en-GB" sz="2400" b="1" dirty="0">
              <a:solidFill>
                <a:srgbClr val="FFCC00"/>
              </a:solidFill>
              <a:latin typeface="Arial" charset="0"/>
              <a:ea typeface="ＭＳ Ｐゴシック" pitchFamily="34" charset="-128"/>
            </a:endParaRPr>
          </a:p>
          <a:p>
            <a:pPr eaLnBrk="0" hangingPunct="0">
              <a:defRPr/>
            </a:pPr>
            <a:r>
              <a:rPr lang="en-GB" sz="1600" i="1" dirty="0" smtClean="0">
                <a:solidFill>
                  <a:srgbClr val="FFCC00"/>
                </a:solidFill>
                <a:latin typeface="Arial" charset="0"/>
                <a:ea typeface="ＭＳ Ｐゴシック" pitchFamily="34" charset="-128"/>
              </a:rPr>
              <a:t>25</a:t>
            </a:r>
            <a:r>
              <a:rPr lang="en-GB" sz="1600" i="1" baseline="30000" dirty="0" smtClean="0">
                <a:solidFill>
                  <a:srgbClr val="FFCC00"/>
                </a:solidFill>
                <a:latin typeface="Arial" charset="0"/>
                <a:ea typeface="ＭＳ Ｐゴシック" pitchFamily="34" charset="-128"/>
              </a:rPr>
              <a:t>th</a:t>
            </a:r>
            <a:r>
              <a:rPr lang="en-GB" sz="1600" i="1" dirty="0" smtClean="0">
                <a:solidFill>
                  <a:srgbClr val="FFCC00"/>
                </a:solidFill>
                <a:latin typeface="Arial" charset="0"/>
                <a:ea typeface="ＭＳ Ｐゴシック" pitchFamily="34" charset="-128"/>
              </a:rPr>
              <a:t> May 2011</a:t>
            </a:r>
            <a:endParaRPr lang="en-GB" sz="1600" i="1" dirty="0">
              <a:solidFill>
                <a:srgbClr val="FFCC00"/>
              </a:solidFill>
              <a:latin typeface="Arial" charset="0"/>
              <a:ea typeface="ＭＳ Ｐゴシック" pitchFamily="34" charset="-128"/>
            </a:endParaRPr>
          </a:p>
          <a:p>
            <a:pPr eaLnBrk="0" hangingPunct="0">
              <a:defRPr/>
            </a:pPr>
            <a:endParaRPr lang="en-GB" sz="2400" i="1" dirty="0">
              <a:solidFill>
                <a:srgbClr val="FFCC00"/>
              </a:solidFill>
              <a:latin typeface="Arial" charset="0"/>
              <a:ea typeface="ＭＳ Ｐゴシック" pitchFamily="34" charset="-128"/>
            </a:endParaRPr>
          </a:p>
          <a:p>
            <a:pPr eaLnBrk="0" hangingPunct="0">
              <a:defRPr/>
            </a:pPr>
            <a:endParaRPr lang="en-GB" sz="2400" i="1" dirty="0">
              <a:solidFill>
                <a:srgbClr val="FFCC00"/>
              </a:solidFill>
              <a:latin typeface="Arial" charset="0"/>
              <a:ea typeface="ＭＳ Ｐゴシック" pitchFamily="34" charset="-128"/>
            </a:endParaRPr>
          </a:p>
          <a:p>
            <a:pPr eaLnBrk="0" hangingPunct="0">
              <a:defRPr/>
            </a:pPr>
            <a:r>
              <a:rPr lang="en-GB" sz="2400" dirty="0">
                <a:solidFill>
                  <a:srgbClr val="FFCC00"/>
                </a:solidFill>
                <a:latin typeface="Arial" charset="0"/>
                <a:ea typeface="ＭＳ Ｐゴシック" pitchFamily="34" charset="-128"/>
              </a:rPr>
              <a:t>Jason </a:t>
            </a:r>
            <a:r>
              <a:rPr lang="en-GB" sz="2400" dirty="0" smtClean="0">
                <a:solidFill>
                  <a:srgbClr val="FFCC00"/>
                </a:solidFill>
                <a:latin typeface="Arial" charset="0"/>
                <a:ea typeface="ＭＳ Ｐゴシック" pitchFamily="34" charset="-128"/>
              </a:rPr>
              <a:t>Williams - Orange</a:t>
            </a:r>
            <a:endParaRPr lang="en-GB" sz="2400" i="1" dirty="0">
              <a:solidFill>
                <a:srgbClr val="FFCC00"/>
              </a:solidFill>
              <a:latin typeface="Arial" charset="0"/>
              <a:ea typeface="ＭＳ Ｐゴシック" pitchFamily="34" charset="-128"/>
            </a:endParaRPr>
          </a:p>
          <a:p>
            <a:pPr eaLnBrk="0" hangingPunct="0">
              <a:defRPr/>
            </a:pPr>
            <a:endParaRPr lang="en-GB" sz="2000" i="1" dirty="0">
              <a:solidFill>
                <a:srgbClr val="FFCC00"/>
              </a:solidFill>
              <a:latin typeface="Arial" charset="0"/>
              <a:ea typeface="ＭＳ Ｐゴシック" pitchFamily="34" charset="-128"/>
            </a:endParaRPr>
          </a:p>
          <a:p>
            <a:pPr eaLnBrk="0" hangingPunct="0">
              <a:defRPr/>
            </a:pPr>
            <a:r>
              <a:rPr lang="en-GB" sz="2000" i="1" dirty="0" smtClean="0">
                <a:solidFill>
                  <a:srgbClr val="FFCC00"/>
                </a:solidFill>
                <a:latin typeface="Arial" charset="0"/>
                <a:ea typeface="ＭＳ Ｐゴシック" pitchFamily="34" charset="-128"/>
              </a:rPr>
              <a:t>User </a:t>
            </a:r>
            <a:r>
              <a:rPr lang="en-GB" sz="2000" i="1" dirty="0">
                <a:solidFill>
                  <a:srgbClr val="FFCC00"/>
                </a:solidFill>
                <a:latin typeface="Arial" charset="0"/>
                <a:ea typeface="ＭＳ Ｐゴシック" pitchFamily="34" charset="-128"/>
              </a:rPr>
              <a:t>Interactions for Breakthrough Services</a:t>
            </a:r>
          </a:p>
          <a:p>
            <a:pPr eaLnBrk="0" hangingPunct="0">
              <a:defRPr/>
            </a:pPr>
            <a:endParaRPr lang="en-GB" sz="2000" i="1" dirty="0">
              <a:solidFill>
                <a:srgbClr val="FF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2400" smtClean="0">
                <a:latin typeface="+mn-lt"/>
              </a:rPr>
              <a:t>Areas of Research</a:t>
            </a:r>
            <a:endParaRPr lang="fr-FR" sz="2400" smtClean="0">
              <a:latin typeface="+mn-lt"/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211638" y="1412875"/>
            <a:ext cx="1820862" cy="1971675"/>
            <a:chOff x="3801" y="2549"/>
            <a:chExt cx="813" cy="810"/>
          </a:xfrm>
        </p:grpSpPr>
        <p:sp>
          <p:nvSpPr>
            <p:cNvPr id="16423" name="Text Box 13"/>
            <p:cNvSpPr txBox="1">
              <a:spLocks noChangeArrowheads="1"/>
            </p:cNvSpPr>
            <p:nvPr/>
          </p:nvSpPr>
          <p:spPr bwMode="auto">
            <a:xfrm>
              <a:off x="3801" y="3195"/>
              <a:ext cx="813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GB" sz="2000" dirty="0">
                  <a:latin typeface="+mn-lt"/>
                </a:rPr>
                <a:t>Projection</a:t>
              </a:r>
              <a:endParaRPr lang="fr-FR" sz="2000" dirty="0">
                <a:latin typeface="+mn-lt"/>
              </a:endParaRPr>
            </a:p>
          </p:txBody>
        </p:sp>
        <p:pic>
          <p:nvPicPr>
            <p:cNvPr id="31765" name="Picture 1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69" y="2549"/>
              <a:ext cx="672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1476375" y="4164013"/>
            <a:ext cx="2382838" cy="1712912"/>
            <a:chOff x="2278" y="2983"/>
            <a:chExt cx="1064" cy="704"/>
          </a:xfrm>
        </p:grpSpPr>
        <p:sp>
          <p:nvSpPr>
            <p:cNvPr id="16416" name="Text Box 9"/>
            <p:cNvSpPr txBox="1">
              <a:spLocks noChangeArrowheads="1"/>
            </p:cNvSpPr>
            <p:nvPr/>
          </p:nvSpPr>
          <p:spPr bwMode="auto">
            <a:xfrm>
              <a:off x="2278" y="3523"/>
              <a:ext cx="1064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GB" sz="2000">
                  <a:latin typeface="+mn-lt"/>
                </a:rPr>
                <a:t>Temperature</a:t>
              </a:r>
              <a:endParaRPr lang="fr-FR" sz="2000">
                <a:latin typeface="+mn-lt"/>
              </a:endParaRPr>
            </a:p>
          </p:txBody>
        </p:sp>
        <p:pic>
          <p:nvPicPr>
            <p:cNvPr id="31762" name="Picture 1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31" y="2983"/>
              <a:ext cx="470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3" name="Picture 1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28" y="3142"/>
              <a:ext cx="482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6516688" y="4292600"/>
            <a:ext cx="2382837" cy="1584325"/>
            <a:chOff x="6516216" y="4293096"/>
            <a:chExt cx="2383556" cy="1584176"/>
          </a:xfrm>
        </p:grpSpPr>
        <p:sp>
          <p:nvSpPr>
            <p:cNvPr id="16414" name="Text Box 11"/>
            <p:cNvSpPr txBox="1">
              <a:spLocks noChangeArrowheads="1"/>
            </p:cNvSpPr>
            <p:nvPr/>
          </p:nvSpPr>
          <p:spPr bwMode="auto">
            <a:xfrm>
              <a:off x="6516216" y="5478847"/>
              <a:ext cx="2383556" cy="398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GB" sz="2000" dirty="0">
                  <a:latin typeface="+mn-lt"/>
                </a:rPr>
                <a:t>Ultrasonic </a:t>
              </a:r>
              <a:r>
                <a:rPr lang="en-GB" sz="2000" dirty="0" err="1">
                  <a:latin typeface="+mn-lt"/>
                </a:rPr>
                <a:t>Haptics</a:t>
              </a:r>
              <a:endParaRPr lang="fr-FR" sz="2000" dirty="0">
                <a:latin typeface="+mn-lt"/>
              </a:endParaRPr>
            </a:p>
          </p:txBody>
        </p:sp>
        <p:pic>
          <p:nvPicPr>
            <p:cNvPr id="31760" name="Picture 1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5400000">
              <a:off x="7001838" y="4078287"/>
              <a:ext cx="1187795" cy="16174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1692275" y="1484313"/>
            <a:ext cx="1598613" cy="1855787"/>
            <a:chOff x="1150" y="2927"/>
            <a:chExt cx="714" cy="762"/>
          </a:xfrm>
        </p:grpSpPr>
        <p:sp>
          <p:nvSpPr>
            <p:cNvPr id="16412" name="Text Box 12"/>
            <p:cNvSpPr txBox="1">
              <a:spLocks noChangeArrowheads="1"/>
            </p:cNvSpPr>
            <p:nvPr/>
          </p:nvSpPr>
          <p:spPr bwMode="auto">
            <a:xfrm>
              <a:off x="1150" y="3525"/>
              <a:ext cx="714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GB" sz="2000">
                  <a:latin typeface="+mn-lt"/>
                </a:rPr>
                <a:t>Pressure</a:t>
              </a:r>
              <a:endParaRPr lang="fr-FR" sz="2000">
                <a:latin typeface="+mn-lt"/>
              </a:endParaRPr>
            </a:p>
          </p:txBody>
        </p:sp>
        <p:pic>
          <p:nvPicPr>
            <p:cNvPr id="31758" name="Picture 2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219" y="2927"/>
              <a:ext cx="615" cy="60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grpSp>
        <p:nvGrpSpPr>
          <p:cNvPr id="6" name="Group 55"/>
          <p:cNvGrpSpPr>
            <a:grpSpLocks/>
          </p:cNvGrpSpPr>
          <p:nvPr/>
        </p:nvGrpSpPr>
        <p:grpSpPr bwMode="auto">
          <a:xfrm>
            <a:off x="6516688" y="1412875"/>
            <a:ext cx="2257425" cy="2235200"/>
            <a:chOff x="7059168" y="5002530"/>
            <a:chExt cx="1600200" cy="1457502"/>
          </a:xfrm>
        </p:grpSpPr>
        <p:sp>
          <p:nvSpPr>
            <p:cNvPr id="16402" name="TextBox 53"/>
            <p:cNvSpPr txBox="1">
              <a:spLocks noChangeArrowheads="1"/>
            </p:cNvSpPr>
            <p:nvPr/>
          </p:nvSpPr>
          <p:spPr bwMode="auto">
            <a:xfrm>
              <a:off x="7059168" y="5998352"/>
              <a:ext cx="1600200" cy="46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GB" sz="2000" dirty="0">
                  <a:latin typeface="+mn-lt"/>
                </a:rPr>
                <a:t>Augmented Reality</a:t>
              </a:r>
            </a:p>
          </p:txBody>
        </p:sp>
        <p:pic>
          <p:nvPicPr>
            <p:cNvPr id="905254" name="Picture 3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135690" y="5002530"/>
              <a:ext cx="1369510" cy="1014455"/>
            </a:xfrm>
            <a:prstGeom prst="rect">
              <a:avLst/>
            </a:prstGeom>
            <a:noFill/>
            <a:ln w="9525">
              <a:solidFill>
                <a:schemeClr val="accent3">
                  <a:lumMod val="85000"/>
                </a:schemeClr>
              </a:solidFill>
              <a:miter lim="800000"/>
              <a:headEnd/>
              <a:tailEnd/>
            </a:ln>
            <a:effectLst/>
          </p:spPr>
        </p:pic>
      </p:grp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3924300" y="4005263"/>
            <a:ext cx="2519363" cy="1839912"/>
            <a:chOff x="3995936" y="4365104"/>
            <a:chExt cx="2520280" cy="1840270"/>
          </a:xfrm>
        </p:grpSpPr>
        <p:pic>
          <p:nvPicPr>
            <p:cNvPr id="31753" name="Picture 2" descr="C:\Users\Jason Alexander\Documents\Actuatable Displays - Sketchup\NineDisplaysSimple.png"/>
            <p:cNvPicPr>
              <a:picLocks noChangeAspect="1" noChangeArrowheads="1"/>
            </p:cNvPicPr>
            <p:nvPr/>
          </p:nvPicPr>
          <p:blipFill>
            <a:blip r:embed="rId9" cstate="print"/>
            <a:srcRect l="23962" t="19955" r="30663" b="13470"/>
            <a:stretch>
              <a:fillRect/>
            </a:stretch>
          </p:blipFill>
          <p:spPr bwMode="auto">
            <a:xfrm>
              <a:off x="4355976" y="4365104"/>
              <a:ext cx="1656184" cy="1404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" name="TextBox 43"/>
            <p:cNvSpPr txBox="1"/>
            <p:nvPr/>
          </p:nvSpPr>
          <p:spPr>
            <a:xfrm>
              <a:off x="3995936" y="5805246"/>
              <a:ext cx="2520280" cy="4001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GB" sz="2000" dirty="0" err="1">
                  <a:latin typeface="+mn-lt"/>
                </a:rPr>
                <a:t>Actuatable</a:t>
              </a:r>
              <a:r>
                <a:rPr lang="en-GB" sz="2000" dirty="0">
                  <a:latin typeface="+mn-lt"/>
                </a:rPr>
                <a:t> Displays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333375"/>
            <a:ext cx="7723187" cy="685800"/>
          </a:xfrm>
        </p:spPr>
        <p:txBody>
          <a:bodyPr/>
          <a:lstStyle/>
          <a:p>
            <a:r>
              <a:rPr lang="en-GB" smtClean="0">
                <a:ea typeface="ＭＳ Ｐゴシック" pitchFamily="-111" charset="-128"/>
              </a:rPr>
              <a:t>Architecture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1125538"/>
            <a:ext cx="7467600" cy="863600"/>
          </a:xfrm>
        </p:spPr>
        <p:txBody>
          <a:bodyPr/>
          <a:lstStyle/>
          <a:p>
            <a:r>
              <a:rPr lang="en-GB" smtClean="0">
                <a:ea typeface="ＭＳ Ｐゴシック" pitchFamily="-111" charset="-128"/>
              </a:rPr>
              <a:t>        Yesterday  		                  Tomorrow</a:t>
            </a:r>
          </a:p>
        </p:txBody>
      </p:sp>
      <p:grpSp>
        <p:nvGrpSpPr>
          <p:cNvPr id="2" name="Group 75"/>
          <p:cNvGrpSpPr>
            <a:grpSpLocks/>
          </p:cNvGrpSpPr>
          <p:nvPr/>
        </p:nvGrpSpPr>
        <p:grpSpPr bwMode="auto">
          <a:xfrm>
            <a:off x="5292725" y="1628775"/>
            <a:ext cx="3167063" cy="5113338"/>
            <a:chOff x="5292080" y="1628775"/>
            <a:chExt cx="3168352" cy="5112593"/>
          </a:xfrm>
        </p:grpSpPr>
        <p:sp>
          <p:nvSpPr>
            <p:cNvPr id="33813" name="Rounded Rectangle 61"/>
            <p:cNvSpPr>
              <a:spLocks noChangeArrowheads="1"/>
            </p:cNvSpPr>
            <p:nvPr/>
          </p:nvSpPr>
          <p:spPr bwMode="auto">
            <a:xfrm>
              <a:off x="5292080" y="4744566"/>
              <a:ext cx="3168352" cy="1996802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/>
            </a:p>
          </p:txBody>
        </p:sp>
        <p:sp>
          <p:nvSpPr>
            <p:cNvPr id="33814" name="Rounded Rectangle 51"/>
            <p:cNvSpPr>
              <a:spLocks noChangeArrowheads="1"/>
            </p:cNvSpPr>
            <p:nvPr/>
          </p:nvSpPr>
          <p:spPr bwMode="auto">
            <a:xfrm>
              <a:off x="5292080" y="2996952"/>
              <a:ext cx="3168352" cy="136815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/>
            </a:p>
          </p:txBody>
        </p:sp>
        <p:grpSp>
          <p:nvGrpSpPr>
            <p:cNvPr id="3" name="Group 57"/>
            <p:cNvGrpSpPr>
              <a:grpSpLocks/>
            </p:cNvGrpSpPr>
            <p:nvPr/>
          </p:nvGrpSpPr>
          <p:grpSpPr bwMode="auto">
            <a:xfrm>
              <a:off x="7275338" y="6040710"/>
              <a:ext cx="681038" cy="628650"/>
              <a:chOff x="251520" y="2348880"/>
              <a:chExt cx="1440160" cy="1296144"/>
            </a:xfrm>
          </p:grpSpPr>
          <p:sp>
            <p:nvSpPr>
              <p:cNvPr id="33843" name="Rectangle 56"/>
              <p:cNvSpPr>
                <a:spLocks noChangeArrowheads="1"/>
              </p:cNvSpPr>
              <p:nvPr/>
            </p:nvSpPr>
            <p:spPr bwMode="auto">
              <a:xfrm>
                <a:off x="251520" y="2348880"/>
                <a:ext cx="1440160" cy="1296144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ctr" eaLnBrk="0" hangingPunct="0"/>
                <a:endParaRPr lang="en-US"/>
              </a:p>
            </p:txBody>
          </p:sp>
          <p:pic>
            <p:nvPicPr>
              <p:cNvPr id="33844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95536" y="2636912"/>
                <a:ext cx="1162050" cy="7429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</p:grpSp>
        <p:pic>
          <p:nvPicPr>
            <p:cNvPr id="33816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16216" y="3429000"/>
              <a:ext cx="780242" cy="6473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33817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596326" y="3356992"/>
              <a:ext cx="555899" cy="9162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22537" name="Rectangle 21"/>
            <p:cNvSpPr>
              <a:spLocks noChangeArrowheads="1"/>
            </p:cNvSpPr>
            <p:nvPr/>
          </p:nvSpPr>
          <p:spPr bwMode="auto">
            <a:xfrm>
              <a:off x="6516541" y="5157274"/>
              <a:ext cx="863951" cy="64919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GB" sz="1100" dirty="0">
                  <a:latin typeface="+mn-lt"/>
                  <a:ea typeface="ＭＳ Ｐゴシック" pitchFamily="-111" charset="-128"/>
                </a:rPr>
                <a:t>Service</a:t>
              </a:r>
            </a:p>
            <a:p>
              <a:pPr algn="ctr" eaLnBrk="0" hangingPunct="0">
                <a:defRPr/>
              </a:pPr>
              <a:r>
                <a:rPr lang="en-GB" sz="1100" dirty="0">
                  <a:latin typeface="+mn-lt"/>
                  <a:ea typeface="ＭＳ Ｐゴシック" pitchFamily="-111" charset="-128"/>
                </a:rPr>
                <a:t>Discovery</a:t>
              </a:r>
            </a:p>
            <a:p>
              <a:pPr algn="ctr" eaLnBrk="0" hangingPunct="0">
                <a:defRPr/>
              </a:pPr>
              <a:r>
                <a:rPr lang="en-GB" sz="1100" dirty="0">
                  <a:latin typeface="+mn-lt"/>
                  <a:ea typeface="ＭＳ Ｐゴシック" pitchFamily="-111" charset="-128"/>
                </a:rPr>
                <a:t>Agents</a:t>
              </a:r>
            </a:p>
          </p:txBody>
        </p:sp>
        <p:sp>
          <p:nvSpPr>
            <p:cNvPr id="33819" name="Line 32"/>
            <p:cNvSpPr>
              <a:spLocks noChangeShapeType="1"/>
            </p:cNvSpPr>
            <p:nvPr/>
          </p:nvSpPr>
          <p:spPr bwMode="auto">
            <a:xfrm>
              <a:off x="5868144" y="4365104"/>
              <a:ext cx="0" cy="358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20" name="Line 33"/>
            <p:cNvSpPr>
              <a:spLocks noChangeShapeType="1"/>
            </p:cNvSpPr>
            <p:nvPr/>
          </p:nvSpPr>
          <p:spPr bwMode="auto">
            <a:xfrm>
              <a:off x="6084168" y="4365104"/>
              <a:ext cx="504404" cy="3094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21" name="Text Box 42"/>
            <p:cNvSpPr txBox="1">
              <a:spLocks noChangeArrowheads="1"/>
            </p:cNvSpPr>
            <p:nvPr/>
          </p:nvSpPr>
          <p:spPr bwMode="auto">
            <a:xfrm>
              <a:off x="6208713" y="2802508"/>
              <a:ext cx="184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33822" name="Line 47"/>
            <p:cNvSpPr>
              <a:spLocks noChangeShapeType="1"/>
            </p:cNvSpPr>
            <p:nvPr/>
          </p:nvSpPr>
          <p:spPr bwMode="auto">
            <a:xfrm flipH="1">
              <a:off x="6156176" y="5373216"/>
              <a:ext cx="2880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pic>
          <p:nvPicPr>
            <p:cNvPr id="33823" name="Picture 16" descr="sara-lynne"/>
            <p:cNvPicPr>
              <a:picLocks noChangeAspect="1" noChangeArrowheads="1"/>
            </p:cNvPicPr>
            <p:nvPr/>
          </p:nvPicPr>
          <p:blipFill>
            <a:blip r:embed="rId6" cstate="print"/>
            <a:srcRect t="3694" b="18062"/>
            <a:stretch>
              <a:fillRect/>
            </a:stretch>
          </p:blipFill>
          <p:spPr bwMode="auto">
            <a:xfrm>
              <a:off x="6443663" y="1628775"/>
              <a:ext cx="914400" cy="912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24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580112" y="3501008"/>
              <a:ext cx="647700" cy="4968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53" name="Text Box 24"/>
            <p:cNvSpPr txBox="1">
              <a:spLocks noChangeArrowheads="1"/>
            </p:cNvSpPr>
            <p:nvPr/>
          </p:nvSpPr>
          <p:spPr bwMode="auto">
            <a:xfrm>
              <a:off x="5940044" y="3049381"/>
              <a:ext cx="2024887" cy="307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GB" sz="1400" dirty="0">
                  <a:latin typeface="+mn-lt"/>
                  <a:ea typeface="ＭＳ Ｐゴシック" pitchFamily="-111" charset="-128"/>
                </a:rPr>
                <a:t>Multimodal Interactions</a:t>
              </a:r>
            </a:p>
          </p:txBody>
        </p:sp>
        <p:sp>
          <p:nvSpPr>
            <p:cNvPr id="33826" name="Line 39"/>
            <p:cNvSpPr>
              <a:spLocks noChangeShapeType="1"/>
            </p:cNvSpPr>
            <p:nvPr/>
          </p:nvSpPr>
          <p:spPr bwMode="auto">
            <a:xfrm>
              <a:off x="6228184" y="3789040"/>
              <a:ext cx="2880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27" name="Line 39"/>
            <p:cNvSpPr>
              <a:spLocks noChangeShapeType="1"/>
            </p:cNvSpPr>
            <p:nvPr/>
          </p:nvSpPr>
          <p:spPr bwMode="auto">
            <a:xfrm>
              <a:off x="7308304" y="3789040"/>
              <a:ext cx="2880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28" name="Line 27"/>
            <p:cNvSpPr>
              <a:spLocks noChangeShapeType="1"/>
            </p:cNvSpPr>
            <p:nvPr/>
          </p:nvSpPr>
          <p:spPr bwMode="auto">
            <a:xfrm>
              <a:off x="6947346" y="2636912"/>
              <a:ext cx="0" cy="2875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29" name="Line 28"/>
            <p:cNvSpPr>
              <a:spLocks noChangeShapeType="1"/>
            </p:cNvSpPr>
            <p:nvPr/>
          </p:nvSpPr>
          <p:spPr bwMode="auto">
            <a:xfrm flipH="1">
              <a:off x="6299472" y="2636912"/>
              <a:ext cx="287511" cy="2875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30" name="Line 29"/>
            <p:cNvSpPr>
              <a:spLocks noChangeShapeType="1"/>
            </p:cNvSpPr>
            <p:nvPr/>
          </p:nvSpPr>
          <p:spPr bwMode="auto">
            <a:xfrm>
              <a:off x="7236271" y="2636912"/>
              <a:ext cx="288057" cy="2594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Text Box 25"/>
            <p:cNvSpPr txBox="1">
              <a:spLocks noChangeArrowheads="1"/>
            </p:cNvSpPr>
            <p:nvPr/>
          </p:nvSpPr>
          <p:spPr bwMode="auto">
            <a:xfrm>
              <a:off x="6151268" y="4796963"/>
              <a:ext cx="1589734" cy="307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GB" sz="1400" dirty="0">
                  <a:latin typeface="+mn-lt"/>
                  <a:ea typeface="ＭＳ Ｐゴシック" pitchFamily="-111" charset="-128"/>
                </a:rPr>
                <a:t>Service Providers</a:t>
              </a:r>
            </a:p>
          </p:txBody>
        </p:sp>
        <p:pic>
          <p:nvPicPr>
            <p:cNvPr id="33832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491609" y="5104408"/>
              <a:ext cx="641350" cy="5762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33833" name="Picture 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940152" y="6093098"/>
              <a:ext cx="574675" cy="5762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33834" name="Picture 5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739509" y="5104408"/>
              <a:ext cx="577850" cy="5762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33835" name="Line 33"/>
            <p:cNvSpPr>
              <a:spLocks noChangeShapeType="1"/>
            </p:cNvSpPr>
            <p:nvPr/>
          </p:nvSpPr>
          <p:spPr bwMode="auto">
            <a:xfrm flipH="1">
              <a:off x="7307956" y="4365104"/>
              <a:ext cx="504404" cy="3094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36" name="Line 32"/>
            <p:cNvSpPr>
              <a:spLocks noChangeShapeType="1"/>
            </p:cNvSpPr>
            <p:nvPr/>
          </p:nvSpPr>
          <p:spPr bwMode="auto">
            <a:xfrm>
              <a:off x="6948264" y="4365104"/>
              <a:ext cx="0" cy="358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37" name="Line 32"/>
            <p:cNvSpPr>
              <a:spLocks noChangeShapeType="1"/>
            </p:cNvSpPr>
            <p:nvPr/>
          </p:nvSpPr>
          <p:spPr bwMode="auto">
            <a:xfrm>
              <a:off x="7956376" y="4365104"/>
              <a:ext cx="0" cy="358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38" name="Line 47"/>
            <p:cNvSpPr>
              <a:spLocks noChangeShapeType="1"/>
            </p:cNvSpPr>
            <p:nvPr/>
          </p:nvSpPr>
          <p:spPr bwMode="auto">
            <a:xfrm flipH="1">
              <a:off x="7452320" y="5373216"/>
              <a:ext cx="2880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39" name="Line 47"/>
            <p:cNvSpPr>
              <a:spLocks noChangeShapeType="1"/>
            </p:cNvSpPr>
            <p:nvPr/>
          </p:nvSpPr>
          <p:spPr bwMode="auto">
            <a:xfrm flipH="1" flipV="1">
              <a:off x="7236296" y="5877272"/>
              <a:ext cx="216024" cy="2160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40" name="Line 47"/>
            <p:cNvSpPr>
              <a:spLocks noChangeShapeType="1"/>
            </p:cNvSpPr>
            <p:nvPr/>
          </p:nvSpPr>
          <p:spPr bwMode="auto">
            <a:xfrm flipV="1">
              <a:off x="6444208" y="5877272"/>
              <a:ext cx="144016" cy="2160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41" name="Line 32"/>
            <p:cNvSpPr>
              <a:spLocks noChangeShapeType="1"/>
            </p:cNvSpPr>
            <p:nvPr/>
          </p:nvSpPr>
          <p:spPr bwMode="auto">
            <a:xfrm>
              <a:off x="6020544" y="5734570"/>
              <a:ext cx="0" cy="358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42" name="Line 32"/>
            <p:cNvSpPr>
              <a:spLocks noChangeShapeType="1"/>
            </p:cNvSpPr>
            <p:nvPr/>
          </p:nvSpPr>
          <p:spPr bwMode="auto">
            <a:xfrm>
              <a:off x="7884368" y="5733256"/>
              <a:ext cx="0" cy="358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" name="Group 77"/>
          <p:cNvGrpSpPr>
            <a:grpSpLocks/>
          </p:cNvGrpSpPr>
          <p:nvPr/>
        </p:nvGrpSpPr>
        <p:grpSpPr bwMode="auto">
          <a:xfrm>
            <a:off x="827088" y="1628775"/>
            <a:ext cx="3168650" cy="4537075"/>
            <a:chOff x="827584" y="1628775"/>
            <a:chExt cx="3168352" cy="4536529"/>
          </a:xfrm>
        </p:grpSpPr>
        <p:sp>
          <p:nvSpPr>
            <p:cNvPr id="33798" name="Rounded Rectangle 49"/>
            <p:cNvSpPr>
              <a:spLocks noChangeArrowheads="1"/>
            </p:cNvSpPr>
            <p:nvPr/>
          </p:nvSpPr>
          <p:spPr bwMode="auto">
            <a:xfrm>
              <a:off x="827584" y="2996952"/>
              <a:ext cx="3168352" cy="136815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/>
            </a:p>
          </p:txBody>
        </p:sp>
        <p:sp>
          <p:nvSpPr>
            <p:cNvPr id="22538" name="Text Box 24"/>
            <p:cNvSpPr txBox="1">
              <a:spLocks noChangeArrowheads="1"/>
            </p:cNvSpPr>
            <p:nvPr/>
          </p:nvSpPr>
          <p:spPr bwMode="auto">
            <a:xfrm>
              <a:off x="1475223" y="3049417"/>
              <a:ext cx="2122287" cy="307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GB" sz="1400" dirty="0">
                  <a:latin typeface="+mn-lt"/>
                  <a:ea typeface="ＭＳ Ｐゴシック" pitchFamily="-111" charset="-128"/>
                </a:rPr>
                <a:t>Audio/Video Interactions</a:t>
              </a:r>
            </a:p>
          </p:txBody>
        </p:sp>
        <p:sp>
          <p:nvSpPr>
            <p:cNvPr id="33800" name="Line 26"/>
            <p:cNvSpPr>
              <a:spLocks noChangeShapeType="1"/>
            </p:cNvSpPr>
            <p:nvPr/>
          </p:nvSpPr>
          <p:spPr bwMode="auto">
            <a:xfrm>
              <a:off x="2447925" y="2636838"/>
              <a:ext cx="0" cy="288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01" name="Line 27"/>
            <p:cNvSpPr>
              <a:spLocks noChangeShapeType="1"/>
            </p:cNvSpPr>
            <p:nvPr/>
          </p:nvSpPr>
          <p:spPr bwMode="auto">
            <a:xfrm>
              <a:off x="2482850" y="4437633"/>
              <a:ext cx="0" cy="2875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02" name="Line 28"/>
            <p:cNvSpPr>
              <a:spLocks noChangeShapeType="1"/>
            </p:cNvSpPr>
            <p:nvPr/>
          </p:nvSpPr>
          <p:spPr bwMode="auto">
            <a:xfrm flipH="1">
              <a:off x="1834976" y="4437633"/>
              <a:ext cx="287511" cy="2875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03" name="Line 29"/>
            <p:cNvSpPr>
              <a:spLocks noChangeShapeType="1"/>
            </p:cNvSpPr>
            <p:nvPr/>
          </p:nvSpPr>
          <p:spPr bwMode="auto">
            <a:xfrm>
              <a:off x="2771775" y="4437633"/>
              <a:ext cx="288057" cy="2594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pic>
          <p:nvPicPr>
            <p:cNvPr id="33804" name="Picture 16" descr="sara-lynne"/>
            <p:cNvPicPr>
              <a:picLocks noChangeAspect="1" noChangeArrowheads="1"/>
            </p:cNvPicPr>
            <p:nvPr/>
          </p:nvPicPr>
          <p:blipFill>
            <a:blip r:embed="rId6" cstate="print"/>
            <a:srcRect t="3694" b="18062"/>
            <a:stretch>
              <a:fillRect/>
            </a:stretch>
          </p:blipFill>
          <p:spPr bwMode="auto">
            <a:xfrm>
              <a:off x="1979613" y="1628775"/>
              <a:ext cx="914400" cy="912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05" name="Rectangle 46"/>
            <p:cNvSpPr>
              <a:spLocks noChangeArrowheads="1"/>
            </p:cNvSpPr>
            <p:nvPr/>
          </p:nvSpPr>
          <p:spPr bwMode="auto">
            <a:xfrm>
              <a:off x="1979613" y="3357563"/>
              <a:ext cx="1008062" cy="935037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 eaLnBrk="0" hangingPunct="0"/>
              <a:endParaRPr lang="en-US"/>
            </a:p>
          </p:txBody>
        </p:sp>
        <p:grpSp>
          <p:nvGrpSpPr>
            <p:cNvPr id="5" name="Group 60"/>
            <p:cNvGrpSpPr>
              <a:grpSpLocks/>
            </p:cNvGrpSpPr>
            <p:nvPr/>
          </p:nvGrpSpPr>
          <p:grpSpPr bwMode="auto">
            <a:xfrm>
              <a:off x="827584" y="4797152"/>
              <a:ext cx="3168352" cy="1368152"/>
              <a:chOff x="827584" y="4797152"/>
              <a:chExt cx="3168352" cy="1368152"/>
            </a:xfrm>
          </p:grpSpPr>
          <p:sp>
            <p:nvSpPr>
              <p:cNvPr id="33808" name="Rounded Rectangle 50"/>
              <p:cNvSpPr>
                <a:spLocks noChangeArrowheads="1"/>
              </p:cNvSpPr>
              <p:nvPr/>
            </p:nvSpPr>
            <p:spPr bwMode="auto">
              <a:xfrm>
                <a:off x="827584" y="4797152"/>
                <a:ext cx="3168352" cy="1368152"/>
              </a:xfrm>
              <a:prstGeom prst="roundRect">
                <a:avLst>
                  <a:gd name="adj" fmla="val 16667"/>
                </a:avLst>
              </a:prstGeom>
              <a:solidFill>
                <a:srgbClr val="FFFFCC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2539" name="Text Box 25"/>
              <p:cNvSpPr txBox="1">
                <a:spLocks noChangeArrowheads="1"/>
              </p:cNvSpPr>
              <p:nvPr/>
            </p:nvSpPr>
            <p:spPr bwMode="auto">
              <a:xfrm>
                <a:off x="1686340" y="4849426"/>
                <a:ext cx="1588939" cy="3079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GB" sz="1400" dirty="0">
                    <a:latin typeface="+mn-lt"/>
                    <a:ea typeface="ＭＳ Ｐゴシック" pitchFamily="-111" charset="-128"/>
                  </a:rPr>
                  <a:t>Service Providers</a:t>
                </a:r>
              </a:p>
            </p:txBody>
          </p:sp>
          <p:pic>
            <p:nvPicPr>
              <p:cNvPr id="33810" name="Picture 3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027113" y="5156994"/>
                <a:ext cx="641350" cy="57626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pic>
            <p:nvPicPr>
              <p:cNvPr id="33811" name="Picture 4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197100" y="5156994"/>
                <a:ext cx="574675" cy="57626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pic>
            <p:nvPicPr>
              <p:cNvPr id="33812" name="Picture 5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275013" y="5156994"/>
                <a:ext cx="577850" cy="57626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</p:grpSp>
        <p:pic>
          <p:nvPicPr>
            <p:cNvPr id="33807" name="Picture 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267744" y="3419536"/>
              <a:ext cx="432048" cy="807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584325" y="381000"/>
            <a:ext cx="7740650" cy="685800"/>
          </a:xfrm>
        </p:spPr>
        <p:txBody>
          <a:bodyPr/>
          <a:lstStyle/>
          <a:p>
            <a:r>
              <a:rPr lang="en-GB" smtClean="0"/>
              <a:t>Business Models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76375" y="4941888"/>
            <a:ext cx="7467600" cy="19161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-"/>
              <a:defRPr/>
            </a:pPr>
            <a:r>
              <a:rPr lang="en-GB" sz="2400" b="1" kern="0" dirty="0">
                <a:latin typeface="+mn-lt"/>
              </a:rPr>
              <a:t>Theory of Control Points being developed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-"/>
              <a:defRPr/>
            </a:pPr>
            <a:r>
              <a:rPr lang="en-GB" sz="2400" b="1" kern="0" dirty="0">
                <a:latin typeface="+mn-lt"/>
              </a:rPr>
              <a:t>Will Help Identify new </a:t>
            </a:r>
            <a:r>
              <a:rPr lang="en-GB" sz="2400" b="1" kern="0" dirty="0" smtClean="0">
                <a:latin typeface="+mn-lt"/>
              </a:rPr>
              <a:t>Opportunities/Strategies </a:t>
            </a:r>
            <a:r>
              <a:rPr lang="en-GB" sz="2400" b="1" kern="0" dirty="0">
                <a:latin typeface="+mn-lt"/>
              </a:rPr>
              <a:t>for varying types of organisations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-"/>
              <a:defRPr/>
            </a:pPr>
            <a:endParaRPr lang="en-GB" b="1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sz="2400" b="1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sz="2400" b="1" kern="0" dirty="0">
              <a:latin typeface="+mn-lt"/>
            </a:endParaRP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1341438"/>
            <a:ext cx="5113337" cy="311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Platform: Apple </a:t>
            </a:r>
            <a:endParaRPr lang="en-GB" dirty="0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564904"/>
            <a:ext cx="88278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" name="Group 34"/>
          <p:cNvGrpSpPr/>
          <p:nvPr/>
        </p:nvGrpSpPr>
        <p:grpSpPr>
          <a:xfrm>
            <a:off x="1691680" y="2780928"/>
            <a:ext cx="1224136" cy="1521460"/>
            <a:chOff x="2123728" y="2780928"/>
            <a:chExt cx="1224136" cy="1521460"/>
          </a:xfrm>
        </p:grpSpPr>
        <p:pic>
          <p:nvPicPr>
            <p:cNvPr id="102408" name="Picture 8" descr="http://images.apple.com/iphone/features/images/itunes-icon-20100607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23728" y="2780928"/>
              <a:ext cx="1152128" cy="1424158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2123728" y="3933056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err="1" smtClean="0">
                  <a:latin typeface="+mn-lt"/>
                </a:rPr>
                <a:t>iTunes</a:t>
              </a:r>
              <a:endParaRPr lang="en-GB" dirty="0">
                <a:latin typeface="+mn-lt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364088" y="2780928"/>
            <a:ext cx="1224136" cy="1521460"/>
            <a:chOff x="5796136" y="2780928"/>
            <a:chExt cx="1224136" cy="1521460"/>
          </a:xfrm>
        </p:grpSpPr>
        <p:pic>
          <p:nvPicPr>
            <p:cNvPr id="102406" name="Picture 6" descr="http://www.iphonefootprint.com/wp-content/uploads/2009/02/app-store-icon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96136" y="2780928"/>
              <a:ext cx="1168823" cy="1152127"/>
            </a:xfrm>
            <a:prstGeom prst="rect">
              <a:avLst/>
            </a:prstGeom>
            <a:noFill/>
          </p:spPr>
        </p:pic>
        <p:sp>
          <p:nvSpPr>
            <p:cNvPr id="18" name="TextBox 17"/>
            <p:cNvSpPr txBox="1"/>
            <p:nvPr/>
          </p:nvSpPr>
          <p:spPr>
            <a:xfrm>
              <a:off x="5796136" y="3933056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+mn-lt"/>
                </a:rPr>
                <a:t>App Store</a:t>
              </a:r>
              <a:endParaRPr lang="en-GB" dirty="0">
                <a:latin typeface="+mn-lt"/>
              </a:endParaRPr>
            </a:p>
          </p:txBody>
        </p:sp>
      </p:grpSp>
      <p:cxnSp>
        <p:nvCxnSpPr>
          <p:cNvPr id="21" name="Straight Arrow Connector 20"/>
          <p:cNvCxnSpPr/>
          <p:nvPr/>
        </p:nvCxnSpPr>
        <p:spPr bwMode="auto">
          <a:xfrm>
            <a:off x="2987824" y="3356992"/>
            <a:ext cx="432048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rot="10800000">
            <a:off x="4644008" y="3356992"/>
            <a:ext cx="432048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7" name="Group 36"/>
          <p:cNvGrpSpPr/>
          <p:nvPr/>
        </p:nvGrpSpPr>
        <p:grpSpPr>
          <a:xfrm>
            <a:off x="3491880" y="4859867"/>
            <a:ext cx="1224136" cy="1521461"/>
            <a:chOff x="3923928" y="4859867"/>
            <a:chExt cx="1224136" cy="1521461"/>
          </a:xfrm>
        </p:grpSpPr>
        <p:pic>
          <p:nvPicPr>
            <p:cNvPr id="102410" name="Picture 10" descr="http://images.apple.com/ipad/built-in-apps/images/ibooks_icon_20110302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95936" y="4859867"/>
              <a:ext cx="1080120" cy="1080121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3923928" y="6011996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err="1" smtClean="0">
                  <a:latin typeface="+mn-lt"/>
                </a:rPr>
                <a:t>iBooks</a:t>
              </a:r>
              <a:endParaRPr lang="en-GB" dirty="0">
                <a:latin typeface="+mn-lt"/>
              </a:endParaRPr>
            </a:p>
          </p:txBody>
        </p:sp>
      </p:grpSp>
      <p:cxnSp>
        <p:nvCxnSpPr>
          <p:cNvPr id="29" name="Straight Arrow Connector 28"/>
          <p:cNvCxnSpPr/>
          <p:nvPr/>
        </p:nvCxnSpPr>
        <p:spPr bwMode="auto">
          <a:xfrm rot="16200000" flipV="1">
            <a:off x="3924722" y="4509120"/>
            <a:ext cx="432048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2427" name="Picture 2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67497" y="1159768"/>
            <a:ext cx="15525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6" name="Group 45"/>
          <p:cNvGrpSpPr/>
          <p:nvPr/>
        </p:nvGrpSpPr>
        <p:grpSpPr>
          <a:xfrm>
            <a:off x="144016" y="1268760"/>
            <a:ext cx="1331640" cy="5040560"/>
            <a:chOff x="144016" y="1268760"/>
            <a:chExt cx="1331640" cy="5040560"/>
          </a:xfrm>
        </p:grpSpPr>
        <p:sp>
          <p:nvSpPr>
            <p:cNvPr id="42" name="Rounded Rectangle 41"/>
            <p:cNvSpPr/>
            <p:nvPr/>
          </p:nvSpPr>
          <p:spPr bwMode="auto">
            <a:xfrm>
              <a:off x="144016" y="1268760"/>
              <a:ext cx="1331640" cy="5040560"/>
            </a:xfrm>
            <a:prstGeom prst="roundRect">
              <a:avLst/>
            </a:prstGeom>
            <a:solidFill>
              <a:srgbClr val="FF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pic>
          <p:nvPicPr>
            <p:cNvPr id="102411" name="Picture 1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67544" y="1412776"/>
              <a:ext cx="691819" cy="617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13" name="Picture 13" descr="Black Eyed Peas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95536" y="3212976"/>
              <a:ext cx="822949" cy="617212"/>
            </a:xfrm>
            <a:prstGeom prst="rect">
              <a:avLst/>
            </a:prstGeom>
            <a:noFill/>
          </p:spPr>
        </p:pic>
        <p:pic>
          <p:nvPicPr>
            <p:cNvPr id="102415" name="Picture 15" descr="Mindless Behavior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95536" y="5049180"/>
              <a:ext cx="864096" cy="648072"/>
            </a:xfrm>
            <a:prstGeom prst="rect">
              <a:avLst/>
            </a:prstGeom>
            <a:noFill/>
          </p:spPr>
        </p:pic>
        <p:pic>
          <p:nvPicPr>
            <p:cNvPr id="102417" name="Picture 17" descr="http://static.fameball.com/imgcache/46/19/0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39552" y="4077072"/>
              <a:ext cx="555490" cy="708959"/>
            </a:xfrm>
            <a:prstGeom prst="rect">
              <a:avLst/>
            </a:prstGeom>
            <a:noFill/>
          </p:spPr>
        </p:pic>
        <p:pic>
          <p:nvPicPr>
            <p:cNvPr id="102419" name="Picture 19" descr="http://1.bp.blogspot.com/_aQKBZvWODtY/TPNoU0r5fCI/AAAAAAAAADI/x6FCt6G1IKY/s1600/FHM-Choir-Orchestra-mk2006-04%255B1%255D.jpg"/>
            <p:cNvPicPr>
              <a:picLocks noChangeAspect="1" noChangeArrowheads="1"/>
            </p:cNvPicPr>
            <p:nvPr/>
          </p:nvPicPr>
          <p:blipFill>
            <a:blip r:embed="rId12" cstate="print"/>
            <a:srcRect l="12220" t="12220" r="18531"/>
            <a:stretch>
              <a:fillRect/>
            </a:stretch>
          </p:blipFill>
          <p:spPr bwMode="auto">
            <a:xfrm>
              <a:off x="395536" y="2277887"/>
              <a:ext cx="802375" cy="678063"/>
            </a:xfrm>
            <a:prstGeom prst="rect">
              <a:avLst/>
            </a:prstGeom>
            <a:noFill/>
          </p:spPr>
        </p:pic>
        <p:sp>
          <p:nvSpPr>
            <p:cNvPr id="43" name="TextBox 42"/>
            <p:cNvSpPr txBox="1"/>
            <p:nvPr/>
          </p:nvSpPr>
          <p:spPr>
            <a:xfrm>
              <a:off x="251520" y="5805264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+mn-lt"/>
                </a:rPr>
                <a:t>Artists</a:t>
              </a:r>
              <a:endParaRPr lang="en-GB" dirty="0">
                <a:latin typeface="+mn-lt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732240" y="1052736"/>
            <a:ext cx="2304256" cy="5544616"/>
            <a:chOff x="6588224" y="1052736"/>
            <a:chExt cx="2304256" cy="5544616"/>
          </a:xfrm>
        </p:grpSpPr>
        <p:sp>
          <p:nvSpPr>
            <p:cNvPr id="44" name="Rounded Rectangle 43"/>
            <p:cNvSpPr/>
            <p:nvPr/>
          </p:nvSpPr>
          <p:spPr bwMode="auto">
            <a:xfrm>
              <a:off x="6588224" y="1052736"/>
              <a:ext cx="2304256" cy="5544616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pic>
          <p:nvPicPr>
            <p:cNvPr id="102421" name="Picture 21" descr="http://wirelessmedia.ign.com/wireless/image/article/107/1070605/angry-birds-20100219010642220-000.jp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200292" y="1196752"/>
              <a:ext cx="1188132" cy="792088"/>
            </a:xfrm>
            <a:prstGeom prst="rect">
              <a:avLst/>
            </a:prstGeom>
            <a:noFill/>
          </p:spPr>
        </p:pic>
        <p:pic>
          <p:nvPicPr>
            <p:cNvPr id="102423" name="Picture 23" descr="http://t3.gstatic.com/images?q=tbn:ANd9GcTmFf486Mp3bpVKGYrGwAXKe4HZreh5nEDIr6DMqaoF2W_oU2oM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7849951" y="2132856"/>
              <a:ext cx="862001" cy="1295357"/>
            </a:xfrm>
            <a:prstGeom prst="rect">
              <a:avLst/>
            </a:prstGeom>
            <a:noFill/>
          </p:spPr>
        </p:pic>
        <p:pic>
          <p:nvPicPr>
            <p:cNvPr id="102426" name="Picture 26" descr="Google Earth on the iPhone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804248" y="2132856"/>
              <a:ext cx="864096" cy="1296144"/>
            </a:xfrm>
            <a:prstGeom prst="rect">
              <a:avLst/>
            </a:prstGeom>
            <a:noFill/>
          </p:spPr>
        </p:pic>
        <p:pic>
          <p:nvPicPr>
            <p:cNvPr id="102430" name="Picture 30" descr="http://www.geek.com/wp-content/uploads/2010/08/mzl.imdfcqar.320x480-75.jp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7092280" y="5013176"/>
              <a:ext cx="1440160" cy="960107"/>
            </a:xfrm>
            <a:prstGeom prst="rect">
              <a:avLst/>
            </a:prstGeom>
            <a:noFill/>
          </p:spPr>
        </p:pic>
        <p:pic>
          <p:nvPicPr>
            <p:cNvPr id="102431" name="Picture 31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7380312" y="3501008"/>
              <a:ext cx="857250" cy="1304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TextBox 44"/>
            <p:cNvSpPr txBox="1"/>
            <p:nvPr/>
          </p:nvSpPr>
          <p:spPr>
            <a:xfrm>
              <a:off x="7236296" y="6093296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+mn-lt"/>
                </a:rPr>
                <a:t>Apps</a:t>
              </a:r>
              <a:endParaRPr lang="en-GB" dirty="0">
                <a:latin typeface="+mn-lt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2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Tale of 3 Icons</a:t>
            </a:r>
            <a:endParaRPr lang="en-GB" dirty="0"/>
          </a:p>
        </p:txBody>
      </p:sp>
      <p:pic>
        <p:nvPicPr>
          <p:cNvPr id="123908" name="Picture 4" descr="http://blog.telenav.com/blog/wp-content/uploads/2009/06/att_nav_iphone_nav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836711"/>
            <a:ext cx="3888432" cy="6195569"/>
          </a:xfrm>
          <a:prstGeom prst="rect">
            <a:avLst/>
          </a:prstGeom>
          <a:noFill/>
        </p:spPr>
      </p:pic>
      <p:pic>
        <p:nvPicPr>
          <p:cNvPr id="12390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916832"/>
            <a:ext cx="2544283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 bwMode="auto">
          <a:xfrm>
            <a:off x="4139953" y="2132856"/>
            <a:ext cx="648072" cy="72008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788025" y="2132856"/>
            <a:ext cx="648072" cy="72008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491881" y="2060848"/>
            <a:ext cx="648072" cy="72008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Amazon's Counterstrategy</a:t>
            </a:r>
            <a:endParaRPr lang="en-GB" dirty="0"/>
          </a:p>
        </p:txBody>
      </p:sp>
      <p:sp>
        <p:nvSpPr>
          <p:cNvPr id="104454" name="AutoShape 6" descr="data:image/jpg;base64,/9j/4AAQSkZJRgABAQAAAQABAAD/2wCEAAkGBhQPEBANDxQQEA8UFRQVEBQVFhAVFRQQFBQWFBQUFRQXHCYeFxkkGRUUHy8gIycpLC0sFR4xNTAqNSYrLCkBCQoKDgwOGg8PGiwiHiAsKikuKiopMCopLykpKiwyLzUsNSkpLCksLCo1LCksLC8pKSwsLCkvLCwqLCksKSwpKf/AABEIAOEA4QMBIgACEQEDEQH/xAAcAAABBAMBAAAAAAAAAAAAAAAAAgUGBwEDBAj/xABMEAABAwIDAwUKCggFBAMAAAABAAIDBBEFEiEGBzETQVFhcRQVIjJUcoGRkrEWFyM1UpOhstHSCDRCc3SCosEzU2KDszZjdbQYQ8L/xAAaAQEAAwEBAQAAAAAAAAAAAAAAAgQFAwEG/8QALBEAAgIABgIABgMAAwEAAAAAAAECAwQREhMxUSFBMlJhcYGRBRTRQrHBIv/aAAwDAQACEQMRAD8AvBCEIAWmqomyjK8Et6Mzh7iFvQgGF+wtC43dTQuPSRc/aUn4A0HklP7KkCFLXLsjpj0MHwBoPJKf2Vj4A0HklP7KkCE1y7GmPRH/AIA0HklP7KPgDQeSU/sqQITXLsaY9Ef+ANB5JT+yj4A0HklP7KkCE1y7GmPRH/gDQeSU/so+ANB5JT+ypAhNcuxpj0R/4A0HklP7Kz8AaDySn9lP6E1y7GmPRH/gDQeSU/srPwBoPJKf2U/oTXLsaY9Ef+ANB5JT+ys/AGg8kp/ZT+hNcuxpj0R/4A0HklP7Kz8AaDySn9lP6E1y7GmPRH/gDQeSU/spTdhKEailgB6m2T8hNcuxpj0ctFhscAyxDKOjM8j1E6LpWUKJIwhCygMLKEIBDn62Sk30lYJTnbwJIHYCR/ZOCAyhCEBw4xjUNFC+pqpGwwt8Zzuk8ABxJPQNVWVd+kbRseWxQVUrQfGPJsv1gEk+uy6t82w1fippm0nJGniDnOY5+QmYm17EWNmgAa87lzbM7kqGCiaMUaDVvBMrjKWiMk6NjIIboLa63N+bRASnYzepR4s7kYHPiqLX5GUBriBxLCCQ63Ub9SdNr9sYMKgbVVXKZHPEbQxuZxcQTwuNLNK8sYI80eKwck6/JVbWteP2mtly305iPeru/SM+bIP4pn/FKgHyHfNh7qOSvzStjZJyQY5lpHyFuazGg2OnPcAc659l991DXztpAJqeR5tFyoYGvdzNzNcbOPNdVBup3cDGjPy0skVPBl0Zlu6WS/DNcDRmunQo1tdgDsLxCejDy4wvBjf4pLSA9jtOBsR6UB6H2s300OHTOpTytRMw2kEQaWsdztc5zgMw6BeyfdjtvKXF43SUjnZmW5SN4yyMvwJFyCDY6gkaKmarcpbB34tJUSGr5A1TmENLMuXlS0nxi7Lz348ybdwNQ5mMNY0+C+GZrx0gAPH2tCA9D7QbR0+Hwmpq5GxRDQE3Jc7ma1o1ceoKtan9I+jD7R09U9n0jyTfSG3PvCxvj3e4hitTFJTck+mijsxhkDHcqSS91nC2oyi9+ZbqLcnh8NA2OtsKx0d5JjKW5Ji25DBcNytdpqNbaoCXbGbyaPFrtpnubM0XdDIA2QN4ZgASHDXiD6l1bY7b0+ERRzVfKZZH5GiNocc1i7W5FhYLzPuxqXQ4zQFhsTO1htztfdjh2EEr0vtnsPT4vFHBVGUNjfnaY3BpzWLTe4IIsehARP8A+QmG9FX9U386cMA300FdUxUcIqRLKcrM0YDb2J1IcbcFU29rYvDsIbFT0rqiSsk8Ih8jHNjhHO4Bg1cdAL8xPRft3CbDuqKnvtLdsFOSIf8AuTkWP8rQdesjrQF8Y7j8FBC6qq5GxRN5zxJPBrWjVzuoKuz+kVQcpl5KsyXtnyRevLnvZV3v22mdVYm6kBPIUoDGt5jK4B0jrdOob/KptR7jKR2EBzg/vg6DlRLndYTFmcMyeLkBs3hfnugLRwDaKDEIW1NJI2WI6XFwWu52uadWnqKj+1u9ajwqcUlTy5lLA/5NgcMriQNS4a+CVSO5Dad1HikVPc8hVfJSNvpnOsbrdIdp2OK6v0hPndv8NF96RAW1tHvmoaFkDiZZnzRMmZHG1uZscjQ5hkzEBpIPDinDYneZSYvmZTl7JmjM6KQBr8vDM2xIcL24HS6qXZbcx3ywzvlPPI2pkjJp2gNLQyIZIw++puGAaWsLcVEt0tU6LGqEtJGaQsd1te1zSPtQHrJCFlAYSQ/WyUuGuqOTBf8ARBPq1QHehNvwgh+k31hC9yZ5mho2Ifmo6Vx4mJpPadVKVFNhP1Gj/cs9ylS9lyxHhGUIQonpUG+7eZNQuZhtE4xTPZnmlHjNY4kNYw/sk2JJ48LKK7E7m5sXgbiNdVSMZLcxjWWR7QSM7nPPg3INuJ50n9IXApI6+OuykwTRsaHWNhLHcFhPMbWI6degrRs3vunpMOZhkUDZKhoMdPNmJsHE5fkgPCcL2GuthogIPS0ghxJkDSXCOqawE84ZNlB+xXp+kZ82QfxTP+OVUZiGz9XR1UcM0UrKt/JyRttme5zzmaRa9zfS3SCFcu/CaZ+B0L6pgiqTNEZmAghsnIyZgCOtAav0av8AAxD95D916r/fX8+Vn+1/wMVh/o1/q9f+9i+45V3vr+fKz/a/4GIC+cb/AOnZ/wDxr/8A1VSW4b55j/dT/dV243/07P8A+Nf/AOqqS3DfPMf7qf7iAl++zehPBOcKonuhytaaiVps8ueMwja79kBpBJGutubVs2V3HyV9KzEK+qezlWCVjAOUfkcMzXPe88SLG1jx4pk364DJT4rLUuaeRqAx8b+YuaxrHsv0gt4dBC7qLfVUuw6LB6envVcm2nZK1znOLA3k25Yg2/KZdL3462QEQ3eNtjGHgagVMdvbXqbazaaLDaSWtnPgsHgt53yHxGN6yfsueZeU4cEraHEYadsTxXxyRuijAzEvFnstbRzeu9rXVpb/AJtTUHCqZsbzI9kj3wx5pPlrRggZR4WW7hfr60BW1BS1G0GKWe4crO/NK8+LFEOJF/2WtsAOwL1ZgmERUdPFSU4DYY2hrB09JJ5yTck9JK8v0+53Fntzike0dDnwtd7JddPOxHfXCsToqecVcEM00cb2PzOie1xsQL3be19RqgIzvMYW4xiIdx5eQ+g6j7CF6sopQaSN48UwtI7DGCqS3+7CSNn78QNLoXta2psL8nI0ZWvd/pLcovzEdaZabfjUR4WMLETeVEXINqMxuIsuQeBbxw3S9+YGyAiWxDC7FaAMvfuqEjsErSfsupf+kJ87t/hovvSJy3C7BSS1IxedpbBEHdz5gRykxGXM3pa0E69Nugpt/SE+d2/w0X3pEBdW7j5loP4ZvuK85bs/nqg/iG/3Xo3dx8y0H8M33Fect2fz1QfxDf7oD1usrAWUAJpxnxJPNd90p2TVjPiSea77pQHnfv8ASdJQm1C18kZepnoTYT9Ro/3LPcpUorsJ+o0f7lnuUrWVLlmlHhAhCFEkaaujZMwxTMZJG7xmvaHNPa06FN2G7I0dM/laelpoZOZzI2Bw7HWuE7oQGiWhje9kzmMdLHfk3lrS5mbR2Vx1bfqTRWVsMpNLXxR2vdgla18TrcHAuFgU/Lmr8PZOzJILjm6QekHmXG5WNZ1vyvT4f/p1qcM8prx9OUIw3DIadpFNFDC1xueSYxgcbWBOUa6LTWbN0s7zLNTU0shtdz4onOIAsLuIudEwVGGVNFd1O90kXG3G3az+4SqTbgjSaO/SWG39J/FUV/Jwg9F8XB/Xyvw0W3gJyWqlqS/T/KZK307SwxlrTGRlLSAWltrZS3ha2llxUOz1NTu5SCnp4X2IzMijY6x4i4F7Lng2tp3cXFh/1Nd7xddbMagdwli9po96uQxVM/hmn+UVZYe2PMX+jbX4dFUMMU8cc0Z4te1rm+orjwvZakpHF9NTU8Dz+0yNjXW6MwF7LrOKRf5sXts/FaJdoIG8ZWeg5vcpO+qPMl+0RVNj4i/0dTqCMyCoLGGYNLBJlbnDCblodxAvzLRiUsrQOQja9xvq5wAb/cptqdtIW+IHyHsyj1n8FwNx6qqjlp2Bjed3G3a86eoKld/IUNaISbb+Xy/8LlWCuX/1KKSXzeF/pvqjiDWukLo7AEkNycBqeI1XfsxiT6iJz5bEtdYEC19AeHTquWppjSUsxfI6WWQZbkk+E7wQGg9RPqTjs/QchAxh0cfCd5x1t6BYehcsPCxYheZZac2m88s34/Ps6Xyg6X4jzkmll68jg9gIIIBBFiDqCOiyYDu9w7lOW7ipM9735Jlr9OXh9ikKFsGWJYwNAaAAALADQADmAXFXYBTVDhJPT08zwLB0kcb3ZeNruF7ald6EBrgp2xtbGxrWMaLNa0ANDRwAA0AXBT7M0kbxLHTUrJAbte2KJrgekOAuCnNCAEIQgBNWM+JJ5rvulOqasZ8STzXfdKA8yoQhbBlHoTYT9Ro/3LPcpWvMOG7cV9MAyGpkaxujWkMc0AcAA4HRP1NvmxJnjGnl8+K33HNVOWFsbzRbjiYJZM9AIVJ0+/moH+LSwP6cr5Ge/MnODf8AR/8A2UkrfNkY73gLk8PYvR0V8H7LZQq3g360R8eOrYfMjcPsenGDfJhruMsjPOil/wDyCoOqa9ElZB+yboUWh3n4a/hVxDzhIz7zQu2Lbigf4tXSn/djHvKjol0S1Lse1wV+Bwz6vYM30ho71jj6UR7Q0zvFqKd3ZLF+K6GYjE7hJGex7D/dc7KozWmazX1R0hY4POLyf0I5U7DDjHIR1OAP2iy4ZNi5xwMTvS4e8KbNlB4EHsIKVdZk/wCHwsv+OX2Zfh/J4iPvP7ogrdjJ/wDtj+Y/guqDYZ58eRo80E++ymF0XUI/w2FXKb/P+EpfymIfDS/AyUeyEEergZT/AKjp7I09aeY4g0ANAAHADQepKui60qsPVSsq4pFGy6y15zbZrmpmvLS4AlpzNvzOta62IusOeBxIHbouqSXk55sUhaH10beL4x2uaP7rQ/HKdvjTwDtkjH91LIjmdyEzS7ZUTPGq6Uf7sf4rim3lYazjWQHsJd90Fe6ZdHmpdkmQoXNvgwxvCdz/ADYpz72hN8+/Kgb4rap/ZG0D+pwUlVN+jzcj2WIhVVPv9hH+HSzu850bfddNtRv8lP8AhUkbfPke77A0Kaw9j9EHfBey501Yz4knmu+6VTNTvsxB/iNpYvNjeT/W8+5MeIbxsRmuH1Lmg6EMbGwWPNo1dFhLCDxMBnQtOYoV7IpGGFbLrS06rZdXYcFeXIpYsFi6d9n9lajEDIKVgkMds93MbbNe3jEX4Feyais2eJNvJDRkCxyQUx+KbEv8hv1sP5kfFNiX+Q362H8y5btXa/Z02rOmQ3kQsGnCmfxTYl/kN+th/Mkzbq8RY1zzALNBJtJETYC5sA7Urzcp7X7PdFnTIZ3KOpHcy23RddNuJz1SECMjg5w9JWQXjg9/tO/FKui682o9HuuQoVMvHlZfbf8Aild3T/50/wBZJ+K13RdNqPQ3JGzu6f8Azp/rJPxSXVUx4yzH+d/4pN0XTaj0NyXZhz5DxkkPa534pJa48XOPpKXdF02ojXI1Gn6SVjuUdS3XRde7cTzUzWKcJXIhKui690I81MxyQWRGEXRde6UM2ZyhZSbouvcjwXdapClXWt5XkuD1CkIQqRYNYOpS8y121KXZXIcHGXJnMrY3DHwq7sh971U1lOt1+2kGGGpNSJTygjy5Gh3il173I6QuOJi5VNI60NRsTZfyFX/x20P0ar6tv5kfHbQ/Rqvq2/mWN/Xt+VmnvV9lgLBUQwHelR1s7KWLlmyPvkztDQSBe17nWwKmC5zhKDyksicZKXlHnPeXs53DXyNaLQy/KxdADj4TfQ6/osopmV+73dm+66EzsF5qe8jekx8JG+qzv5VQNluYW3crWfK8GVfXon9zOZGZYsiyslczmRmWLIsgM5kZliyLIDOZGZYsiyAzmRmWLIsgM5kZliyLIDOZGZYsiyAzmRmWLIsgM5kh5SrJDwvJcEkbFlYQqR2EgarZZJaNVssrkODhLkTZFkqyLKRHMRZFkuyLIMzZRVToZI5ozlexzXsPQ5puF6e2fxhtZTQ1bPFkYHW6HcHN9DgR6F5dsrX3JbRWMuGvPH5WDt4SNH9LvaVHG1aoal6/6LmEs0y0v2W09gcC0gEEWIPAg8Qqh2r3QQUtNVVkc0vybXPZGQy1r6NvxsOCuBRPehO9mGVPJsDw5uWTUgtjcbF46bG2nQepZuHnKM0ovlovXQi4tyXBRuyWBtrqyGje5zGyFwLmgEizHO0B7FOdqN0EVHR1FW2eZ7omZg0tYATcDW3aoLs1jZoaqKsDBIYy4hpJAN2lvG2nFS/aHe8+tpZqQ0zGCVuUuEjiRqDe2XXgta1Xbi0cezOrdWh6uSK7GbPNxCsjo3udG14eS5oBIyMLuB7FMNsd00VBRy1jJ5ZHMy2a5rADmeG6kdqhuyu0Bw+qjrGsEpYHjKSWg52lvGx6VJ9qN676+lko3U7Yw/L4QeXEZXB3DKOhLFduLT8PjMQdWh6uRg2F2XbiVX3LI90beTe/M0Am7baa9qku226uLDqN9WyaWRzXMblc1gHhOtxCi+x+0xw2p7qawSnI5mUuLfGtrcA9Cf8Aa3ek/EaV1I6nbEHOY7MHl3im9rZQk1durT8Ig6tt6uRn2A2SZidS+mke+INjLwWhpNw5otr5yfdu92EWG0oqmTSyO5RjMrmsAs4ON9OxR7Yvas4ZO+pbGJS6Msylxbxc03uAfop42x3muxKm7ldA2IZ2vzB5d4oItYgdKTV26svhEXVtvP4jg3e7GsxSaaGSR8QZGHgtDTclwbY3Tpt/u1jwunZURzSSl0gZZwYBYtcb6diZtidsDhcsszYxMXsDLFxbazs17gFOO2m8h2KQMp3QNiDXh+YPLr2aRaxA6Ukrt3x8ITq2/PxHJu92LZiks0Ukj4hGxrgWhpvd1rG6nZ3EQeUz+zGsbkcBLIpq91xypEcY6WMN3O9rT+Uq0FRxOJnGxqL8FqimLgnJFS4nuZpqaGWpkqpwyNjnu8GPgBew6zw9KqQhXJvs2iyRRYcw+FJ8pN+7afAae11z/Iqdsr2Ec5Q1TeeZVxGmMtMVwJsiyVZFlaK2Ymy1vC3WWt4XkuCSMoQhUiwZYFsskMC3WVyHBVk/ImyLJVkWUyOYmyLJVkWQZibLtwXFHUlRDVR+NG8Ot0j9pvYRcelclkWXjSayYTy8o9TYfWtnijnjN2SNa9p/0uFwlVlK2WN8LxmY9pa8dLXCx96rvcxtDykElA8+FEc8XXE4+EPQ4/1Kyl85bB1zcejermrIJlAYBss2LGmYdUsEjGve0h17PZybnMd6RlKn+3GxVFBh1XNDTxMkZHdjgDcG41Gq5N6+HSU76fGaU5JozycjgGmwcCGOsRbnc3+YKvcQ29rqiJ9PNO58TxZ7csQuOPENutKKnfpsi/Hsz24U6oSX2F7uMMjqcRhgnY2SItlu13A2jcR9oVh7xNjaOnw6eaCnijlbkyuaDcXkaDbXoJVR4XiktLK2op3GOVtw11mmwcCDoQRwJTnim3NbVROp55zJE62ZuWIXsQRqGg8QF3sqslYpRfhZHKu2Ea3Fryd267CYqqv5GoY2WPkpHZXXtmGWx+0qa7zNkKSmw+SangiikD4wHNBvYusedVXhGMTUcnL0zzHJYtzANPgm1xZwI5gnDFttayriMFRMZIiQS0tjGrTcataCllVkrVJPx0IWwVbi15HXdPg0NXWSRVMbZWCFzg117BwewX9RPrUp3p7J0tLQCWngjik5WNuZoN8pDrjj1BVng2OTUUhmpnmKQtykgNPgkg28IHnAXZjG2VXWR8hUzGSPMHZS2MeEL2N2tB5yk6rHapp+OhG2CrcWvI+7o8Cgq6moZUxsma2IOaHX0dnAv6lJ94mwsDYqWKigjimlqGRhzQb2c1xN9eAtf0KscFx+eic6SlkMTnNyuIDDdt728IHnVr7r66qry+srZDLFEcsALYx8qR4bxlaODTb+YrjiFOEt3PwvR1olCcdvLz2TvCsObTQRU0YsyNoa3sA49p4+lb6idsbXSPIaxoLnE8zQLk+pbFX++HaLkKQUjDaSoNndIhb43rNm+tZdcHZNR7NCclXBvoqPafGjXVc1W69nu8AfRjGjG+yB6bprslWRZfSJKKyRhOTbzYmyLJVkWXp5mJstUgW+y1SBRlwexfkQhCFSLZsjC3WWuILfZXIcFOXImyLJVkWUyImyLJVkWQCbIslWRZAOmyuNmhq4aoXytdaQdMTtHj1a9oC9JQyh7WvaQWuALSOBBFwR6F5Zsrv3SbQd0UfczzeWnOXrMJ1YfRq30BZuPqzSmvRoYKzJuD9kzraFk8boZmtkjcLOa7UEcf7KE7b7GUcGH1c0NPEyRsd2OANwbjUaqeqst8MtTExjo5HCkmHJTR2bbOPCGtri4B5/2VQw2pzUU8i7iNKg21mQbdzhsdRiMMM7GyRFst2u4G0biPtCsHeHsfR0+HTzQU8UcjcmVzQbi72g216CVUuGYnJSytngcY5W3DXCxtmFjxFuBTjiW2lZUxugnnfJE62ZpDADY3HAX4gLWsqnKxST8LLwZddsI1uLXljhuwwqKpr+SqGNlj5KQ5XcMwy2P2lTPeVslSU2HvmggiikD4wHNBvYusedVbhWLS0knLU7zHJYtzANPgniNQegLuxTbGrqozBUTOkjJBLSGDUG44BJ1WStU0/HQhbBVuLXkd91WDw1VZJFUxslYIXODXagOD2C/qJUo3o7K0tLQiWngjik5WNuZoN8pDrj7Aq0wjGpqN5lpnmJ5blJAafBJBtqDzgLqxba6rq4+RqJnSR3DspDB4QvY6AdJSdVjtU0/HQjbBVOLXnsf902CQ1dTUMqY2StbEHNDhcB2cC/qV0YdhsdNGIYGNijF7NaLAEm5+1VNuXw6R1RNUglsLGZHDTw3uN2t7AATp1K41nY2T3Gsy/hEttPIwTbVedNucf7urZZwbxA5If3bNAfSbu9KtzeftD3JQvY02ln+SZ0hpHyjvQ3TtcFQ1lYwFXh2P7HDG2eVBCbIslWRZahnCbIslWRZAJstUgW+y1ShRlwex5OdZWFlUS4b4Quiy0wDQLosrsOCnPkTZFkqyLKZATZFkqyLIBNkWSrIsgE2Uh2Cx/uGuilJtE/5ObzH8/odY+gpgsiyjKKlFxfslGTi016PUYXDjWDR1kLqacZo3WJsbEEG4IPMUybt9oO7KFmY3lh+Sk6TlHgO9LbekFSpfNyi655e0fQxasjn6ZCvijoPozfWOR8UdB9Gb6xymqFP+xb8zIbFfyohXxR0H0ZvrHI+KOg+jN9Y5TVCf2LfmY2K/lRCvijoPozfWOR8UdB9Gb6xymqE/sW/MxsV/KhtwHAIqGLuenaWszFxuSSXHiSTx4AehOJWVH9ucf7hopZQbSuHJxfvHaX9AufQoJSsll7ZNtQjn6RUu8vaDuyueGm8UPyUfQSD4bvS7TsaFE7JZWLL6OEFCKivR89ObnJyfsTZFkqyLKZETZFkqyLIBNlplC6LLVKFGXBKPJxLKwsqiXTrpxoF02WqFltDxGh9C32V2HBRnyJsiyVZFlMgJsiyVZFkAmyLJVkWQCbIslWRZAd+D4/UUZeaaV0ReAH2DDcDho4Ec59ac/jFxDyl/sQfkW7YbYo4lI4uJZTx25RwtcuOoY2/PbW/MrObu0oMmTkL6WzZ5c3bfMqN11MJZSWb+xeppunHOLyX3Kr+MXEPKX+xB+RHxi4h5S/2IPyLr272GOHObJGS+meSGk+Mx/HK48+nA9RUSsu0I1Tjqil+jjOdsJaZN/skXxi4h5S/wBiD8iPjFxDyl/sQfkUdsiyns1/Kv0Q3rPmf7JF8YuIeUv9iD8iPjFxDyl/sQfkUdspLsRsY7EpXZiWQR25Vw4kngxvWenmUZwqgtUorL7EoTtm9MW8/uI+MXEPKX+xB+RN2MbSVNYGCpldKGElgIYACdCfBAVys3aUAZk5C+njF8ubtvdVxt5sJ3vLZoi59M82GbxmP4hpPOCOB6lwpvonLKKyf2R3upuhHOTzX3ZDrIslWRZXiiJsiyVZFkAmyLJVkWQCbLTMF0WWmYcVGXBKPI3LK6u9r+goVHNGhkP20+G9zV1VBawEry3zHnO37HBcFlZW+LZ03jxGMaWEc9ubX5N59Zb7KrZuqsYaxTgmVMTBwsaMWRZKss2VgrZiLIsl2RZAIsiyXZFkAiyLJVlmyAuDdDI00L2i2dsz8/TqGlv2e5TleftmNp5cPl5WKzmusJIzfK9o4dhHMVYLd8MGS5hnz/R+Ttfzr8PQsbE4Wx2OUVmmbOGxVarUZPJo7t60rRhzmutmdJGGecDc/wBId61Stk/7VbWS4jIHyAMjbfk4wSQ2/Ek87j0pjstDDVOqvJ8mfibVbZmuBFkWS7IsrJWzEWVv7npWmjlYLZxMS/psWty+4+pVHZO2zW0kuHy8tFYgi0jDfK9vQegjmKr4mp21uK5LGGtVdik+D0GohvTkaMNkDrXc+MM87NfT0ApuZvhgyXMM4f8ARBjIv51+HoUD2s2tlxGQOeAyJl+TjBuBfi4nnd1rNw+Fs3E5LJI0sRi69tqLzbI/ZFkuyLLaMXMRZFkuyLIMxFkWS7IsgzEWWIaQzSMgb40jmsb2uIb/AHSzoppun2eM9Ua14+Sg8XoMzhp7IJPaQuN1ihBs7UQc5pIsP4D0/wBFvqQpFZC+f1y7PotEejTWUbJo3wytD43tLXtPAtPFUNtfsnJhk2U3fTvJ5GTmI+g7oePt4q/1z1+Hx1EboJ2NkjcLOa4aH8D1rrRe6n9DjfQrV9Tze14KUpttPufmjLpcPdy0fHkXkCQdTXnR3pse1V3iMc9M7JURSwu6Htc31E6Fa8MVCSMeeFnFnchMvfQ9aO+h61Pfic9iQ9ITL30PWjvoetN+I2JD0hMvfQ9aO+h6034jYkPSEy99D1o76HrTfiNiQ9ITL30PWjvoetN+I2JD0hMvfQ9aO+h6034jYkPSEy99D1o76HrTfiNiQ9ITL30PWjvoetN+I2JD0hMvfQ9aO+h6034jYkPSEy99D1o76HrTfiNiQ9LDnAJuo5ZZ3ZIWSSuPAMa5x+wKe7NbpaqoLZKw9yxc7dHSuHYNGenXqUJYqEV5Jxws5PwMGz+Ay4jOKeAacZHnxY2fSd19A51fmCYNHRwR00Isxg487nHxnO6SSsYLgcNFEIKdgYwcecudzuc7i4rvWTfiHa/oa+Hw6qX1CyEIVYtAFlCEBhNm0P6u/sPuQhex5PHweesa/wAQ9qb0IWsuDMfIIQhengIQhACEIQAhCEAIQhACEIQAhCEAIQhAC6cP8cLKF4wi/dif1ZvYFIAhCy5/EzThwZQhCgSMIQhAf//Z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64" name="Group 63"/>
          <p:cNvGrpSpPr/>
          <p:nvPr/>
        </p:nvGrpSpPr>
        <p:grpSpPr>
          <a:xfrm>
            <a:off x="1043608" y="1484784"/>
            <a:ext cx="2160240" cy="1728192"/>
            <a:chOff x="1763688" y="1196752"/>
            <a:chExt cx="2160240" cy="1728192"/>
          </a:xfrm>
        </p:grpSpPr>
        <p:sp>
          <p:nvSpPr>
            <p:cNvPr id="60" name="Rounded Rectangle 59"/>
            <p:cNvSpPr/>
            <p:nvPr/>
          </p:nvSpPr>
          <p:spPr bwMode="auto">
            <a:xfrm>
              <a:off x="1907704" y="1196752"/>
              <a:ext cx="1872208" cy="1728192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pic>
          <p:nvPicPr>
            <p:cNvPr id="104456" name="Picture 8" descr="http://37prime.com/news/wp-content/uploads/2008/12/amazon_app-300x30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5736" y="1268760"/>
              <a:ext cx="1224136" cy="1224136"/>
            </a:xfrm>
            <a:prstGeom prst="rect">
              <a:avLst/>
            </a:prstGeom>
            <a:noFill/>
          </p:spPr>
        </p:pic>
        <p:sp>
          <p:nvSpPr>
            <p:cNvPr id="27" name="TextBox 26"/>
            <p:cNvSpPr txBox="1"/>
            <p:nvPr/>
          </p:nvSpPr>
          <p:spPr>
            <a:xfrm>
              <a:off x="1763688" y="2492896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+mn-lt"/>
                </a:rPr>
                <a:t>Amazon Store</a:t>
              </a:r>
              <a:endParaRPr lang="en-GB" dirty="0">
                <a:latin typeface="+mn-lt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139952" y="1484784"/>
            <a:ext cx="2664296" cy="1728192"/>
            <a:chOff x="4860032" y="1196752"/>
            <a:chExt cx="2664296" cy="1728192"/>
          </a:xfrm>
        </p:grpSpPr>
        <p:sp>
          <p:nvSpPr>
            <p:cNvPr id="61" name="Rounded Rectangle 60"/>
            <p:cNvSpPr/>
            <p:nvPr/>
          </p:nvSpPr>
          <p:spPr bwMode="auto">
            <a:xfrm>
              <a:off x="5004048" y="1196752"/>
              <a:ext cx="2304256" cy="1728192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pic>
          <p:nvPicPr>
            <p:cNvPr id="104458" name="Picture 10" descr="http://t2.gstatic.com/images?q=tbn:ANd9GcRi-Upjerok5m_rH2vwU1Ca0I5a8n3YTGqPlTXD6AwYROArASE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52121" y="1342509"/>
              <a:ext cx="1152127" cy="1152128"/>
            </a:xfrm>
            <a:prstGeom prst="rect">
              <a:avLst/>
            </a:prstGeom>
            <a:noFill/>
          </p:spPr>
        </p:pic>
        <p:sp>
          <p:nvSpPr>
            <p:cNvPr id="28" name="TextBox 27"/>
            <p:cNvSpPr txBox="1"/>
            <p:nvPr/>
          </p:nvSpPr>
          <p:spPr>
            <a:xfrm>
              <a:off x="4860032" y="2492896"/>
              <a:ext cx="2664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+mn-lt"/>
                </a:rPr>
                <a:t>Amazon Kindle 'app'</a:t>
              </a:r>
              <a:endParaRPr lang="en-GB" dirty="0">
                <a:latin typeface="+mn-lt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691680" y="4077072"/>
            <a:ext cx="2232248" cy="2232248"/>
            <a:chOff x="2411760" y="3789040"/>
            <a:chExt cx="2232248" cy="2232248"/>
          </a:xfrm>
        </p:grpSpPr>
        <p:sp>
          <p:nvSpPr>
            <p:cNvPr id="56" name="Rounded Rectangle 55"/>
            <p:cNvSpPr/>
            <p:nvPr/>
          </p:nvSpPr>
          <p:spPr bwMode="auto">
            <a:xfrm>
              <a:off x="2411760" y="3789040"/>
              <a:ext cx="2232248" cy="2232248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pic>
          <p:nvPicPr>
            <p:cNvPr id="104452" name="Picture 4" descr="http://www.novinite.com/media/images/2010-08/photo_verybig_118919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27784" y="3923764"/>
              <a:ext cx="1850673" cy="1584176"/>
            </a:xfrm>
            <a:prstGeom prst="rect">
              <a:avLst/>
            </a:prstGeom>
            <a:noFill/>
          </p:spPr>
        </p:pic>
        <p:sp>
          <p:nvSpPr>
            <p:cNvPr id="29" name="TextBox 28"/>
            <p:cNvSpPr txBox="1"/>
            <p:nvPr/>
          </p:nvSpPr>
          <p:spPr>
            <a:xfrm>
              <a:off x="2555776" y="5579948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err="1" smtClean="0">
                  <a:latin typeface="+mn-lt"/>
                </a:rPr>
                <a:t>iPad</a:t>
              </a:r>
              <a:r>
                <a:rPr lang="en-GB" dirty="0" smtClean="0">
                  <a:latin typeface="+mn-lt"/>
                </a:rPr>
                <a:t> /</a:t>
              </a:r>
              <a:r>
                <a:rPr lang="en-GB" dirty="0" err="1" smtClean="0">
                  <a:latin typeface="+mn-lt"/>
                </a:rPr>
                <a:t>iPhone</a:t>
              </a:r>
              <a:endParaRPr lang="en-GB" dirty="0">
                <a:latin typeface="+mn-lt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948264" y="1196752"/>
            <a:ext cx="1440160" cy="504056"/>
            <a:chOff x="288032" y="3573016"/>
            <a:chExt cx="2195736" cy="792088"/>
          </a:xfrm>
        </p:grpSpPr>
        <p:sp>
          <p:nvSpPr>
            <p:cNvPr id="34" name="Rectangle 33"/>
            <p:cNvSpPr/>
            <p:nvPr/>
          </p:nvSpPr>
          <p:spPr bwMode="auto">
            <a:xfrm>
              <a:off x="288032" y="3573016"/>
              <a:ext cx="2195736" cy="79208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pic>
          <p:nvPicPr>
            <p:cNvPr id="104461" name="Picture 13" descr="https://images-na.ssl-images-amazon.com/images/G/01/otp/general/kdp-logo-stacked-a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7544" y="3645024"/>
              <a:ext cx="1819275" cy="609600"/>
            </a:xfrm>
            <a:prstGeom prst="rect">
              <a:avLst/>
            </a:prstGeom>
            <a:noFill/>
          </p:spPr>
        </p:pic>
      </p:grpSp>
      <p:sp>
        <p:nvSpPr>
          <p:cNvPr id="104464" name="AutoShape 16" descr="data:image/jpg;base64,/9j/4AAQSkZJRgABAQAAAQABAAD/2wBDAAkGBwgHBgkIBwgKCgkLDRYPDQwMDRsUFRAWIB0iIiAdHx8kKDQsJCYxJx8fLT0tMTU3Ojo6Iys/RD84QzQ5Ojf/2wBDAQoKCg0MDRoPDxo3JR8lNzc3Nzc3Nzc3Nzc3Nzc3Nzc3Nzc3Nzc3Nzc3Nzc3Nzc3Nzc3Nzc3Nzc3Nzc3Nzc3Nzf/wAARCABOAEYDASIAAhEBAxEB/8QAGwABAQADAQEBAAAAAAAAAAAAAAUEBgcDAgH/xAA7EAABAwMBAwcHDAMAAAAAAAABAAIDBAUREgYxURUhNUFhc7IiMlWBk7HhExQWIyVCRFJxcoLCkcHR/8QAGQEAAwEBAQAAAAAAAAAAAAAAAAEDBQIE/8QAKhEAAgIBAwEFCQAAAAAAAAAAAAECEQMEEjEyBSEkcYETIjNBUWGCobH/2gAMAwEAAhEDEQA/AO4oiIAIvl+NB1HAxznOFrv0kgo2ugOuqdG7S2VpGHN6iTx6vVlSy5oYq3uhNpcmyItaj2uhLvraSRo4teD/AMVG0VjK981S2bOTpbDnzGjcSOJ35/QLiGqxZHUHbBST4KiIi9AwiIgAiLWazaZ9PcXwtga6GN+lxJOo43kKWXPDCk5sTaXJ57X3B4kbQxOIbp1SY687goc9RA+hggjpWsmjJ1zA871YvtybBc5YzQ0cuA3y5Y8uOQO1YHLDfRdv9j8Vi6mSlllcvtwSfPJOic1krHPYHtDgS0/eHBZctfouXzu3xCnAxpYN3bnsK9uWG+i7f7H4pyw30Zb/AGPxUI7YqlP9C9Td6OobVUsU7PNkaHY4di9lrUt9dR2mjfDTxCSYOIaAQxoB4KtZbhylRCZzNDw4tcAebI4f5W9i1EJtQvvqyya4M9ERegYXOLr0nWd8/wB5XRzuXOrrG/laqj0nW6Z2G45zk8yy+1OiPmcZODI2l6Ym/azwhS1U2mGLzMD+VnhClrK1HxpebJPkIiKQincuibV3cniWwbHdGSd873BQbkx3I1qfg6QyQZ6s6lf2Pa5tqcSCA6VxB4jAH+lqaVeK/FfxFI9RdREW0VC+DFGXiQsaXjc7HOPWvtEqsDRtqYpG3iR5YdL2tLTjmOAAo66e7cuc27pGl75niCwtbptmRNPqZGcaZjkEbwgBO4Erb9s+j4O+/qVj7Ffi/wCH9lN6TxCw36ht96itY6f7FpoqiIebkte3tJ3Kk1oaAGgADcAv1FvwgoRUfoVSCIi7GEREACo0OzlHDXCqa6TyXamxk+SCrKKc8UJ1uV0JpMxLlb4rjTfITlwGctc3eCvO1WuG2ROZCXOLzlznbys9Eeyhv313hXzCIioMIiIA/9k=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467" name="AutoShape 19" descr="data:image/jpg;base64,/9j/4AAQSkZJRgABAQAAAQABAAD/2wBDAAkGBwgHBgkIBwgKCgkLDRYPDQwMDRsUFRAWIB0iIiAdHx8kKDQsJCYxJx8fLT0tMTU3Ojo6Iys/RD84QzQ5Ojf/2wBDAQoKCg0MDRoPDxo3JR8lNzc3Nzc3Nzc3Nzc3Nzc3Nzc3Nzc3Nzc3Nzc3Nzc3Nzc3Nzc3Nzc3Nzc3Nzc3Nzc3Nzf/wAARCABeAHwDASIAAhEBAxEB/8QAGwABAAMBAQEBAAAAAAAAAAAAAAUGBwQDAQL/xAA5EAABBAEDAgQBCgMJAAAAAAABAAIDBBEFBhIHIRMxQWFRFBUXIiNVk5TR0hZxoTI1ZYGRo7Hi8P/EABQBAQAAAAAAAAAAAAAAAAAAAAD/xAAUEQEAAAAAAAAAAAAAAAAAAAAA/9oADAMBAAIRAxEAPwDDUREBERAREQEREBERAREQEREBERAREQEREH0ea1PTun2iy6fWktm8J3xNdIGTtA5EZOBwWYVjGLERmz4QeC/AycZ7rU/pF0UdhDcA9B4bf1QeWqdOtIbpdyahYuRWYIHzM8Z7XsfwaXFpw0EZAOCqpsTb9XXrtll/xhBDEHZheGnkT27kH3UvuXqAy7p81LSoJIxOwxyzS4B4HzAA+Pln4Z+K4tj7k03QKtlttk7ppng5jYCA0Dt6/ElBah06298dR/MM/YqPvrbsO29Wir1J5Jq9iBs8ZlAD2glzS047HBae49lcpOo+kNYTHXtvd6AtaM/55VF1XUrO69wRSTgRumcyCJje4jZnAHv5k+5JQQaLSvovr/fMv5QfvUTurYTtE0g6nW1AWoY5GxzMdD4bmcs4I7kEZGPigpaIiAiIgIiICIiCd2XpsWqbhrVrMQlr4c+RhJAIAPqCD54WnfwbtvH90R/jS/uWZbR12Hb92W1LWdO58fBoD+PHuCfT2VrPU2HBxpcmfeYfog4uo+2tK0enQu6XG+uZ5JIpIDIXt+qGkOaT3H9rBGT6KY2jtPRrO3qdjUdPZNYmaXl5kkHYk47BwHlhUXcu4re4bTJLPGOKEFsMLPJgJ7n3J7d/YK1U+otapUgrM0uTjDG1g+1HoMfBBaWbF2zbe2sdPdAZSGCaKd/JhPYHDiQcfArLtryU6O5oJr87WV673O8TBIJAOPL3wrDqnUizPWfFptT5LI9paZnP5OaD2PHt2PuozYu3Kmv2LYvOnbFCxpBhcGnkT7g+gKC/fxpt77xb+G/9FUt87yrarQGl6YHOgdK2SaZwxzLQeIA88dyf9FPjpxoGRmXUfxmfsVP35taHbdio6nYkmq243OYJQA9hacEHHY+hB7eaCqoiICIiAiIgIiICIiCR27UF/XaNZzQ5skzQ4EZBbnJ/oCto+Y9G+59O/Ks/RY1tvVWaLqkd58HjmNrg1nLj3IxnKuH0nf4V/v8A/VBPbv0DRDtfUrA06rWnqxCSGaBnA8ubW8SB2IPL1Crewde0fRdMnbesmOeWXJAjcfqgYHcD+ah9zbyu69AKvBtapyDjEw5LyPLkfXHwVZQbG/fe32tJFuRxHo2F2T/RZ3vHcb9x6hHK2MxVoI/DhjJ7gZJJPuSf+B6KARAREQEREBERAU/sTQ49ybs07Spy4QTyHxSw4IY1pc7B9OwKgFLbY1yXb2qNvQwRT/ZvifFLni9j2lrhkEEdj5goNGvdO9DgkqS2INT08eHasWKktqKZzoIYy4SNewYGXlrcHJ7qr1unOp29v/O1W1VmPgtm+TxiRx4ucGhvPjw55I+ryyvQdRZGQGhBolCDSvkc1UUonSAfalrnO58uROWD18shdN/qpqFqrK2LTq1e3M2APtMlkcQYntc3gxzi1jTxGWgAIPKHpzJ86VaZ1nS7UovRVbtatOTLXL3YPYgcsd88c4I/mpbTOmtWXdFupbfIYo4rFqLTY5QLIhacRc3kcWFxLex798nCiHdRmx6rHqlLbek1bvjPsSzsa4vklcxzcguJLRlxdxHqAvCHqFZcxjdS06tqBdRFG26d7w61G1/Nhc5pB5NxjOe48/RBN630yjfchZpRmoCOoLGoRXn+OavJxbGA6Jp5l+CQADjByVCS9OtSrXLkV63TrV6zInNsvL+M5lB8NrG8eRccHsQMY7rpg6n347Modp1ZunPrRVmUa8ssAiZGSWcZGu5g5c7Jz3yuWx1CuWZYHzUa5bFqceocObyHGNoayM5JPEYJ8+5cUH7tdOb8QbDVv0bt5t2KlPVrlzjBK8OOHOIA7cTkjOFVNWpsoajYqRWYrTYZCzx4s8H47EjPorjpG8naXt/cdlloHWdcsgeE1jvsG/XL5eWMZPiFowcjuVUNVuRXbDZYKrK7QwN4Mxg49ew/9hBxIiICIiAiIgIiICIiAiIgIiICIiAiIgIiIP/Z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63" name="Group 62"/>
          <p:cNvGrpSpPr/>
          <p:nvPr/>
        </p:nvGrpSpPr>
        <p:grpSpPr>
          <a:xfrm>
            <a:off x="7380312" y="2204864"/>
            <a:ext cx="1440160" cy="3744416"/>
            <a:chOff x="7812360" y="1916832"/>
            <a:chExt cx="1440160" cy="3744416"/>
          </a:xfrm>
        </p:grpSpPr>
        <p:sp>
          <p:nvSpPr>
            <p:cNvPr id="62" name="Rounded Rectangle 61"/>
            <p:cNvSpPr/>
            <p:nvPr/>
          </p:nvSpPr>
          <p:spPr bwMode="auto">
            <a:xfrm>
              <a:off x="8028384" y="1916832"/>
              <a:ext cx="1008112" cy="3744416"/>
            </a:xfrm>
            <a:prstGeom prst="roundRect">
              <a:avLst/>
            </a:prstGeom>
            <a:solidFill>
              <a:srgbClr val="FF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812360" y="5075892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+mn-lt"/>
                </a:rPr>
                <a:t>'Others'</a:t>
              </a:r>
            </a:p>
          </p:txBody>
        </p:sp>
        <p:pic>
          <p:nvPicPr>
            <p:cNvPr id="104465" name="Picture 1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244408" y="1988840"/>
              <a:ext cx="666750" cy="742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468" name="Picture 2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178924" y="3717032"/>
              <a:ext cx="785564" cy="595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469" name="Picture 2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239999" y="2780928"/>
              <a:ext cx="652481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470" name="Picture 2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8172400" y="4390519"/>
              <a:ext cx="720080" cy="550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9" name="Group 58"/>
          <p:cNvGrpSpPr/>
          <p:nvPr/>
        </p:nvGrpSpPr>
        <p:grpSpPr>
          <a:xfrm>
            <a:off x="4860032" y="4078813"/>
            <a:ext cx="2232248" cy="2302515"/>
            <a:chOff x="5652120" y="3789040"/>
            <a:chExt cx="2232248" cy="2302515"/>
          </a:xfrm>
        </p:grpSpPr>
        <p:sp>
          <p:nvSpPr>
            <p:cNvPr id="57" name="Rounded Rectangle 56"/>
            <p:cNvSpPr/>
            <p:nvPr/>
          </p:nvSpPr>
          <p:spPr bwMode="auto">
            <a:xfrm>
              <a:off x="5652120" y="3789040"/>
              <a:ext cx="2232248" cy="2232248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pic>
          <p:nvPicPr>
            <p:cNvPr id="104459" name="Picture 1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147792" y="3861048"/>
              <a:ext cx="1198033" cy="1584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" name="TextBox 47"/>
            <p:cNvSpPr txBox="1"/>
            <p:nvPr/>
          </p:nvSpPr>
          <p:spPr>
            <a:xfrm>
              <a:off x="5940152" y="5445224"/>
              <a:ext cx="19442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+mn-lt"/>
                </a:rPr>
                <a:t>Amazon</a:t>
              </a:r>
            </a:p>
            <a:p>
              <a:pPr algn="ctr"/>
              <a:r>
                <a:rPr lang="en-GB" dirty="0" smtClean="0">
                  <a:latin typeface="+mn-lt"/>
                </a:rPr>
                <a:t>Kindle reader</a:t>
              </a:r>
              <a:endParaRPr lang="en-GB" dirty="0">
                <a:latin typeface="+mn-lt"/>
              </a:endParaRPr>
            </a:p>
          </p:txBody>
        </p:sp>
      </p:grpSp>
      <p:pic>
        <p:nvPicPr>
          <p:cNvPr id="104462" name="Picture 1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36424" y="4149080"/>
            <a:ext cx="200596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Down Arrow 65"/>
          <p:cNvSpPr/>
          <p:nvPr/>
        </p:nvSpPr>
        <p:spPr bwMode="auto">
          <a:xfrm rot="20016854">
            <a:off x="2483768" y="3429000"/>
            <a:ext cx="432048" cy="504056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7" name="Left-Right Arrow 66"/>
          <p:cNvSpPr/>
          <p:nvPr/>
        </p:nvSpPr>
        <p:spPr bwMode="auto">
          <a:xfrm rot="18722364">
            <a:off x="3779912" y="3509107"/>
            <a:ext cx="720080" cy="360040"/>
          </a:xfrm>
          <a:prstGeom prst="left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8" name="Left-Right Arrow 67"/>
          <p:cNvSpPr/>
          <p:nvPr/>
        </p:nvSpPr>
        <p:spPr bwMode="auto">
          <a:xfrm rot="3036832">
            <a:off x="5356531" y="3504551"/>
            <a:ext cx="720080" cy="360040"/>
          </a:xfrm>
          <a:prstGeom prst="left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9" name="Down Arrow 68"/>
          <p:cNvSpPr/>
          <p:nvPr/>
        </p:nvSpPr>
        <p:spPr bwMode="auto">
          <a:xfrm rot="4022115">
            <a:off x="6660232" y="1484784"/>
            <a:ext cx="288032" cy="144016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70" name="Left-Right Arrow 69"/>
          <p:cNvSpPr/>
          <p:nvPr/>
        </p:nvSpPr>
        <p:spPr bwMode="auto">
          <a:xfrm>
            <a:off x="7020272" y="3501008"/>
            <a:ext cx="504056" cy="288032"/>
          </a:xfrm>
          <a:prstGeom prst="left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7" grpId="1" animBg="1"/>
      <p:bldP spid="68" grpId="0" animBg="1"/>
      <p:bldP spid="68" grpId="1" animBg="1"/>
      <p:bldP spid="69" grpId="0" animBg="1"/>
      <p:bldP spid="7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381000"/>
            <a:ext cx="7920880" cy="685800"/>
          </a:xfrm>
        </p:spPr>
        <p:txBody>
          <a:bodyPr/>
          <a:lstStyle/>
          <a:p>
            <a:r>
              <a:rPr lang="en-GB" dirty="0" smtClean="0"/>
              <a:t>Intro to Platforms, Ecosystems &amp; Innovation</a:t>
            </a:r>
            <a:endParaRPr lang="en-GB" dirty="0"/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268760"/>
            <a:ext cx="6624736" cy="511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Perspectives on the Future</a:t>
            </a:r>
            <a:endParaRPr lang="en-GB" dirty="0"/>
          </a:p>
        </p:txBody>
      </p:sp>
      <p:pic>
        <p:nvPicPr>
          <p:cNvPr id="1269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3013" y="2667000"/>
            <a:ext cx="66579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5918" y="1470670"/>
            <a:ext cx="66484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8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43013" y="4149080"/>
            <a:ext cx="66579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8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43013" y="5013176"/>
            <a:ext cx="66579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8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5877272"/>
            <a:ext cx="6624736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 Sessions</a:t>
            </a:r>
            <a:endParaRPr lang="en-GB" dirty="0"/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5850" y="1227162"/>
            <a:ext cx="6686550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448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ext Box 12"/>
          <p:cNvSpPr txBox="1">
            <a:spLocks noChangeArrowheads="1"/>
          </p:cNvSpPr>
          <p:nvPr/>
        </p:nvSpPr>
        <p:spPr bwMode="auto">
          <a:xfrm>
            <a:off x="2771775" y="1341438"/>
            <a:ext cx="5894388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GB" sz="2800" b="1">
                <a:solidFill>
                  <a:srgbClr val="FFCC00"/>
                </a:solidFill>
                <a:latin typeface="Arial" charset="0"/>
              </a:rPr>
              <a:t>	Thank you !</a:t>
            </a:r>
            <a:endParaRPr lang="en-GB" sz="2400" b="1">
              <a:solidFill>
                <a:srgbClr val="FFCC00"/>
              </a:solidFill>
              <a:latin typeface="Arial" charset="0"/>
            </a:endParaRPr>
          </a:p>
          <a:p>
            <a:pPr eaLnBrk="0" hangingPunct="0"/>
            <a:endParaRPr lang="en-GB" sz="2400" i="1">
              <a:solidFill>
                <a:srgbClr val="FFCC00"/>
              </a:solidFill>
              <a:latin typeface="Arial" charset="0"/>
            </a:endParaRPr>
          </a:p>
          <a:p>
            <a:pPr eaLnBrk="0" hangingPunct="0"/>
            <a:endParaRPr lang="en-GB" sz="2400" i="1">
              <a:solidFill>
                <a:srgbClr val="FFCC00"/>
              </a:solidFill>
              <a:latin typeface="Arial" charset="0"/>
            </a:endParaRPr>
          </a:p>
          <a:p>
            <a:pPr eaLnBrk="0" hangingPunct="0"/>
            <a:endParaRPr lang="en-GB" sz="2400" i="1">
              <a:solidFill>
                <a:srgbClr val="FFCC00"/>
              </a:solidFill>
              <a:latin typeface="Arial" charset="0"/>
            </a:endParaRPr>
          </a:p>
          <a:p>
            <a:pPr eaLnBrk="0" hangingPunct="0"/>
            <a:endParaRPr lang="en-GB" sz="2400" i="1">
              <a:solidFill>
                <a:srgbClr val="FFCC00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Trends</a:t>
            </a:r>
            <a:endParaRPr lang="en-GB" dirty="0"/>
          </a:p>
        </p:txBody>
      </p:sp>
      <p:grpSp>
        <p:nvGrpSpPr>
          <p:cNvPr id="22" name="Group 21"/>
          <p:cNvGrpSpPr/>
          <p:nvPr/>
        </p:nvGrpSpPr>
        <p:grpSpPr>
          <a:xfrm>
            <a:off x="1475656" y="1484784"/>
            <a:ext cx="2232248" cy="2097524"/>
            <a:chOff x="1475656" y="1484784"/>
            <a:chExt cx="2232248" cy="2097524"/>
          </a:xfrm>
        </p:grpSpPr>
        <p:sp>
          <p:nvSpPr>
            <p:cNvPr id="4" name="TextBox 3"/>
            <p:cNvSpPr txBox="1"/>
            <p:nvPr/>
          </p:nvSpPr>
          <p:spPr>
            <a:xfrm>
              <a:off x="1475656" y="3212976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+mn-lt"/>
                </a:rPr>
                <a:t>Intercommunication</a:t>
              </a:r>
              <a:endParaRPr lang="en-GB" dirty="0">
                <a:latin typeface="+mn-lt"/>
              </a:endParaRPr>
            </a:p>
          </p:txBody>
        </p:sp>
        <p:pic>
          <p:nvPicPr>
            <p:cNvPr id="129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63688" y="1484784"/>
              <a:ext cx="1609114" cy="1670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" name="Group 23"/>
          <p:cNvGrpSpPr/>
          <p:nvPr/>
        </p:nvGrpSpPr>
        <p:grpSpPr>
          <a:xfrm>
            <a:off x="6444208" y="1547500"/>
            <a:ext cx="2880320" cy="2097524"/>
            <a:chOff x="6444208" y="1556792"/>
            <a:chExt cx="2880320" cy="2097524"/>
          </a:xfrm>
        </p:grpSpPr>
        <p:pic>
          <p:nvPicPr>
            <p:cNvPr id="9" name="Picture 2" descr="http://pakogom.files.wordpress.com/2008/06/main_accelerometer20080609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44208" y="1556792"/>
              <a:ext cx="2137758" cy="1726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6444208" y="3284984"/>
              <a:ext cx="2880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+mn-lt"/>
                </a:rPr>
                <a:t>New Interaction Methods</a:t>
              </a:r>
              <a:endParaRPr lang="en-GB" dirty="0">
                <a:latin typeface="+mn-lt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475656" y="4221088"/>
            <a:ext cx="2232248" cy="2160240"/>
            <a:chOff x="1475656" y="4221088"/>
            <a:chExt cx="2232248" cy="2160240"/>
          </a:xfrm>
        </p:grpSpPr>
        <p:pic>
          <p:nvPicPr>
            <p:cNvPr id="12902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91680" y="4221088"/>
              <a:ext cx="1800200" cy="18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1475656" y="6011996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+mn-lt"/>
                </a:rPr>
                <a:t>The Cloud</a:t>
              </a:r>
              <a:endParaRPr lang="en-GB" dirty="0">
                <a:latin typeface="+mn-lt"/>
              </a:endParaRPr>
            </a:p>
          </p:txBody>
        </p:sp>
      </p:grpSp>
      <p:grpSp>
        <p:nvGrpSpPr>
          <p:cNvPr id="16" name="Group 11"/>
          <p:cNvGrpSpPr>
            <a:grpSpLocks/>
          </p:cNvGrpSpPr>
          <p:nvPr/>
        </p:nvGrpSpPr>
        <p:grpSpPr bwMode="auto">
          <a:xfrm>
            <a:off x="4067944" y="4276172"/>
            <a:ext cx="1872208" cy="2249172"/>
            <a:chOff x="3968239" y="1797581"/>
            <a:chExt cx="2880319" cy="2986968"/>
          </a:xfrm>
        </p:grpSpPr>
        <p:pic>
          <p:nvPicPr>
            <p:cNvPr id="17" name="Picture 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68239" y="1797581"/>
              <a:ext cx="2880319" cy="2126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4144856" y="3926202"/>
              <a:ext cx="2592922" cy="85834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GB" dirty="0" smtClean="0">
                  <a:latin typeface="+mn-lt"/>
                </a:rPr>
                <a:t>Environment Interaction</a:t>
              </a:r>
              <a:endParaRPr lang="en-GB" dirty="0">
                <a:latin typeface="+mn-lt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444208" y="4211796"/>
            <a:ext cx="2232248" cy="2025516"/>
            <a:chOff x="6444208" y="4211796"/>
            <a:chExt cx="2232248" cy="2025516"/>
          </a:xfrm>
        </p:grpSpPr>
        <p:pic>
          <p:nvPicPr>
            <p:cNvPr id="19" name="Picture 6" descr="http://www.stolaf.edu/services/hr/facebook_logo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660232" y="4211796"/>
              <a:ext cx="1631950" cy="1630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6444208" y="5867980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+mn-lt"/>
                </a:rPr>
                <a:t>Social Networking</a:t>
              </a:r>
              <a:endParaRPr lang="en-GB" dirty="0">
                <a:latin typeface="+mn-lt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923928" y="1412776"/>
            <a:ext cx="2232248" cy="2232248"/>
            <a:chOff x="3923928" y="1412776"/>
            <a:chExt cx="2232248" cy="2232248"/>
          </a:xfrm>
        </p:grpSpPr>
        <p:pic>
          <p:nvPicPr>
            <p:cNvPr id="7" name="Picture 2" descr="http://cf.blogetery.com/1308/files/2008/07/apple-app-store-2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211960" y="1988840"/>
              <a:ext cx="864096" cy="1296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3923928" y="3275692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+mn-lt"/>
                </a:rPr>
                <a:t>App Stores</a:t>
              </a:r>
              <a:endParaRPr lang="en-GB" dirty="0">
                <a:latin typeface="+mn-lt"/>
              </a:endParaRPr>
            </a:p>
          </p:txBody>
        </p:sp>
        <p:pic>
          <p:nvPicPr>
            <p:cNvPr id="21" name="Picture 6" descr="http://www.electricpig.co.uk/wp-content/uploads/2008/09/android-market-3.jpg"/>
            <p:cNvPicPr>
              <a:picLocks noChangeAspect="1" noChangeArrowheads="1"/>
            </p:cNvPicPr>
            <p:nvPr/>
          </p:nvPicPr>
          <p:blipFill>
            <a:blip r:embed="rId9" cstate="print"/>
            <a:srcRect l="24570" t="13229" r="26291" b="13062"/>
            <a:stretch>
              <a:fillRect/>
            </a:stretch>
          </p:blipFill>
          <p:spPr bwMode="auto">
            <a:xfrm>
              <a:off x="4955547" y="1412776"/>
              <a:ext cx="912597" cy="1368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2276" y="1484784"/>
            <a:ext cx="3263900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smtClean="0"/>
              <a:t>User Interactions For Breakthrough Services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50" y="4292600"/>
            <a:ext cx="7467600" cy="2232025"/>
          </a:xfrm>
        </p:spPr>
        <p:txBody>
          <a:bodyPr/>
          <a:lstStyle/>
          <a:p>
            <a:pPr lvl="1" eaLnBrk="1" hangingPunct="1">
              <a:spcBef>
                <a:spcPct val="100000"/>
              </a:spcBef>
            </a:pPr>
            <a:r>
              <a:rPr lang="en-GB" sz="1800" dirty="0" smtClean="0"/>
              <a:t>19½ Man Year programme</a:t>
            </a:r>
          </a:p>
          <a:p>
            <a:pPr lvl="1" eaLnBrk="1" hangingPunct="1">
              <a:spcBef>
                <a:spcPct val="100000"/>
              </a:spcBef>
            </a:pPr>
            <a:r>
              <a:rPr lang="en-GB" sz="1800" dirty="0" smtClean="0"/>
              <a:t>2008 – 2012</a:t>
            </a:r>
          </a:p>
          <a:p>
            <a:pPr lvl="1" eaLnBrk="1" hangingPunct="1">
              <a:spcBef>
                <a:spcPct val="100000"/>
              </a:spcBef>
            </a:pPr>
            <a:r>
              <a:rPr lang="en-GB" sz="1800" dirty="0" smtClean="0"/>
              <a:t>Research by 4 Universities guided by Industrial Consortium</a:t>
            </a:r>
          </a:p>
          <a:p>
            <a:pPr lvl="1" eaLnBrk="1" hangingPunct="1">
              <a:spcBef>
                <a:spcPct val="100000"/>
              </a:spcBef>
            </a:pPr>
            <a:r>
              <a:rPr lang="en-GB" sz="1800" dirty="0" smtClean="0"/>
              <a:t>Looking 7-10 years into the future</a:t>
            </a:r>
          </a:p>
        </p:txBody>
      </p:sp>
      <p:pic>
        <p:nvPicPr>
          <p:cNvPr id="12288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1484784"/>
            <a:ext cx="3251200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6028" y="1484784"/>
            <a:ext cx="32385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Engagement</a:t>
            </a:r>
            <a:endParaRPr lang="fr-FR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219200"/>
            <a:ext cx="7467600" cy="5105400"/>
          </a:xfrm>
        </p:spPr>
        <p:txBody>
          <a:bodyPr/>
          <a:lstStyle/>
          <a:p>
            <a:pPr eaLnBrk="1" hangingPunct="1"/>
            <a:r>
              <a:rPr lang="en-GB" dirty="0" smtClean="0"/>
              <a:t>Industrial</a:t>
            </a:r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Academic</a:t>
            </a:r>
            <a:endParaRPr lang="fr-FR" dirty="0" smtClean="0"/>
          </a:p>
        </p:txBody>
      </p:sp>
      <p:pic>
        <p:nvPicPr>
          <p:cNvPr id="54276" name="Picture 4" descr="logo-lt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5373216"/>
            <a:ext cx="186055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6" name="Picture 14" descr="http://gadgeteer.org.uk/tag/orange/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2204864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8" name="Picture 16" descr="http://www.essex.ac.uk/wehia05/contacts.html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1556792"/>
            <a:ext cx="11811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90" name="Picture 18" descr="nec_logo_blue_larg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1772816"/>
            <a:ext cx="1584325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92" name="Picture 20" descr="Thales_log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552" y="3645024"/>
            <a:ext cx="2087563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96" name="Picture 24" descr="TurnerLogo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95936" y="3212976"/>
            <a:ext cx="11525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98" name="Picture 26" descr="GetImage?ipsaccountno=9HMGCC01&amp;idno=1006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27784" y="3140968"/>
            <a:ext cx="128428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302" name="Picture 30" descr="Vodafone Logo">
            <a:hlinkClick r:id="rId12" tooltip="Vodafone Logo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63888" y="2204864"/>
            <a:ext cx="115252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304" name="Picture 32" descr="logo-med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9527" y="5346601"/>
            <a:ext cx="1800225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305" name="Picture 3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92280" y="5373216"/>
            <a:ext cx="18002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310" name="Picture 38" descr="image00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932040" y="5373216"/>
            <a:ext cx="185896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312" name="Picture 40" descr="http://eldib.wordpress.com/2008/11/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67544" y="2708920"/>
            <a:ext cx="1152525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529" name="Picture 17" descr="samsung-logo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195736" y="1628800"/>
            <a:ext cx="1584325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531" name="Picture 19" descr="huawei_logo_001">
            <a:hlinkClick r:id="rId21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691680" y="2708920"/>
            <a:ext cx="86518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533" name="Picture 21" descr="nortel_logo_large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827584" y="2276872"/>
            <a:ext cx="1489075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24" cstate="print"/>
          <a:srcRect t="25613" b="31709"/>
          <a:stretch>
            <a:fillRect/>
          </a:stretch>
        </p:blipFill>
        <p:spPr bwMode="auto">
          <a:xfrm>
            <a:off x="7452320" y="2708920"/>
            <a:ext cx="931572" cy="3969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25" cstate="print"/>
          <a:srcRect t="26070" b="30482"/>
          <a:stretch>
            <a:fillRect/>
          </a:stretch>
        </p:blipFill>
        <p:spPr bwMode="auto">
          <a:xfrm>
            <a:off x="6372200" y="1971701"/>
            <a:ext cx="894009" cy="2842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26" cstate="print"/>
          <a:srcRect t="16550" b="23239"/>
          <a:stretch>
            <a:fillRect/>
          </a:stretch>
        </p:blipFill>
        <p:spPr bwMode="auto">
          <a:xfrm>
            <a:off x="6253410" y="3068960"/>
            <a:ext cx="1126902" cy="5108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7524328" y="1916832"/>
            <a:ext cx="1126902" cy="2704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3" name="Picture 11"/>
          <p:cNvPicPr>
            <a:picLocks noChangeAspect="1" noChangeArrowheads="1"/>
          </p:cNvPicPr>
          <p:nvPr/>
        </p:nvPicPr>
        <p:blipFill>
          <a:blip r:embed="rId28" cstate="print"/>
          <a:srcRect t="10728" b="10728"/>
          <a:stretch>
            <a:fillRect/>
          </a:stretch>
        </p:blipFill>
        <p:spPr bwMode="auto">
          <a:xfrm>
            <a:off x="7524328" y="2204864"/>
            <a:ext cx="961623" cy="4532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4" name="Picture 13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6372201" y="2276872"/>
            <a:ext cx="1079322" cy="3167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5" name="Picture 14"/>
          <p:cNvPicPr>
            <a:picLocks noChangeAspect="1" noChangeArrowheads="1"/>
          </p:cNvPicPr>
          <p:nvPr/>
        </p:nvPicPr>
        <p:blipFill>
          <a:blip r:embed="rId30" cstate="print"/>
          <a:srcRect t="32401"/>
          <a:stretch>
            <a:fillRect/>
          </a:stretch>
        </p:blipFill>
        <p:spPr bwMode="auto">
          <a:xfrm>
            <a:off x="6084168" y="2636912"/>
            <a:ext cx="1359795" cy="355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20833" name="Picture 1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7487816" y="3140968"/>
            <a:ext cx="1476672" cy="61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4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4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4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4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4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4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4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4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4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4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4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4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2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2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0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20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3" y="-26988"/>
            <a:ext cx="9767888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4307" name="AutoShape 3"/>
          <p:cNvSpPr>
            <a:spLocks noChangeArrowheads="1"/>
          </p:cNvSpPr>
          <p:nvPr/>
        </p:nvSpPr>
        <p:spPr bwMode="auto">
          <a:xfrm>
            <a:off x="252413" y="333375"/>
            <a:ext cx="2447925" cy="1008063"/>
          </a:xfrm>
          <a:prstGeom prst="roundRect">
            <a:avLst>
              <a:gd name="adj" fmla="val 16667"/>
            </a:avLst>
          </a:prstGeom>
          <a:solidFill>
            <a:srgbClr val="FFFF00">
              <a:alpha val="64999"/>
            </a:srgbClr>
          </a:solidFill>
          <a:ln w="9525">
            <a:solidFill>
              <a:schemeClr val="bg2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GB">
              <a:latin typeface="Times" charset="0"/>
            </a:endParaRPr>
          </a:p>
        </p:txBody>
      </p:sp>
      <p:sp>
        <p:nvSpPr>
          <p:cNvPr id="354308" name="Rectangle 4"/>
          <p:cNvSpPr>
            <a:spLocks noGrp="1" noChangeArrowheads="1"/>
          </p:cNvSpPr>
          <p:nvPr>
            <p:ph type="title"/>
          </p:nvPr>
        </p:nvSpPr>
        <p:spPr>
          <a:xfrm>
            <a:off x="755650" y="477838"/>
            <a:ext cx="1603375" cy="744537"/>
          </a:xfrm>
        </p:spPr>
        <p:txBody>
          <a:bodyPr/>
          <a:lstStyle/>
          <a:p>
            <a:pPr eaLnBrk="1" hangingPunct="1"/>
            <a:r>
              <a:rPr lang="en-GB" smtClean="0">
                <a:latin typeface="Lucida Sans Unicode" pitchFamily="34" charset="0"/>
              </a:rPr>
              <a:t>TODAY</a:t>
            </a:r>
            <a:endParaRPr lang="fr-FR" smtClean="0">
              <a:latin typeface="Lucida Sans Unicode" pitchFamily="34" charset="0"/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4932363" y="4654550"/>
            <a:ext cx="4032250" cy="1700213"/>
          </a:xfrm>
          <a:prstGeom prst="roundRect">
            <a:avLst>
              <a:gd name="adj" fmla="val 16667"/>
            </a:avLst>
          </a:prstGeom>
          <a:solidFill>
            <a:srgbClr val="FFFF00">
              <a:alpha val="66000"/>
            </a:srgbClr>
          </a:solidFill>
          <a:ln w="9525">
            <a:solidFill>
              <a:schemeClr val="bg2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GB" sz="2000" b="1" dirty="0">
              <a:latin typeface="Lucida Sans Unicode" pitchFamily="34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4967288" y="4941888"/>
            <a:ext cx="399732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Wingdings" pitchFamily="-111" charset="2"/>
              <a:buNone/>
            </a:pPr>
            <a:r>
              <a:rPr lang="en-GB" sz="2000" b="1">
                <a:latin typeface="Lucida Sans Unicode" pitchFamily="34" charset="0"/>
              </a:rPr>
              <a:t>Screen dominated interaction</a:t>
            </a:r>
          </a:p>
          <a:p>
            <a:pPr marL="342900" indent="-342900" algn="ctr">
              <a:spcBef>
                <a:spcPct val="20000"/>
              </a:spcBef>
              <a:buFont typeface="Wingdings" pitchFamily="-111" charset="2"/>
              <a:buNone/>
            </a:pPr>
            <a:r>
              <a:rPr lang="en-GB" sz="2000" b="1">
                <a:latin typeface="Lucida Sans Unicode" pitchFamily="34" charset="0"/>
              </a:rPr>
              <a:t>One-at-a-time Services</a:t>
            </a:r>
          </a:p>
          <a:p>
            <a:pPr marL="342900" indent="-342900" algn="ctr">
              <a:spcBef>
                <a:spcPct val="20000"/>
              </a:spcBef>
              <a:buFont typeface="Wingdings" pitchFamily="-111" charset="2"/>
              <a:buNone/>
            </a:pPr>
            <a:r>
              <a:rPr lang="en-GB" sz="2000" b="1">
                <a:latin typeface="Lucida Sans Unicode" pitchFamily="34" charset="0"/>
              </a:rPr>
              <a:t>Minimal Interaction with Environment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4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54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07" grpId="0" animBg="1"/>
      <p:bldP spid="354308" grpId="0"/>
      <p:bldP spid="13" grpId="0" animBg="1"/>
      <p:bldP spid="1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6775" cy="689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6357" name="AutoShape 5"/>
          <p:cNvSpPr>
            <a:spLocks noChangeArrowheads="1"/>
          </p:cNvSpPr>
          <p:nvPr/>
        </p:nvSpPr>
        <p:spPr bwMode="auto">
          <a:xfrm>
            <a:off x="5111750" y="4941888"/>
            <a:ext cx="3384550" cy="1700212"/>
          </a:xfrm>
          <a:prstGeom prst="roundRect">
            <a:avLst>
              <a:gd name="adj" fmla="val 16667"/>
            </a:avLst>
          </a:prstGeom>
          <a:solidFill>
            <a:srgbClr val="FFFF00">
              <a:alpha val="66000"/>
            </a:srgbClr>
          </a:solidFill>
          <a:ln w="9525">
            <a:solidFill>
              <a:schemeClr val="bg2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GB">
              <a:latin typeface="Times" charset="0"/>
            </a:endParaRPr>
          </a:p>
        </p:txBody>
      </p:sp>
      <p:sp>
        <p:nvSpPr>
          <p:cNvPr id="356358" name="Rectangle 6"/>
          <p:cNvSpPr>
            <a:spLocks noChangeArrowheads="1"/>
          </p:cNvSpPr>
          <p:nvPr/>
        </p:nvSpPr>
        <p:spPr bwMode="auto">
          <a:xfrm>
            <a:off x="5256213" y="5229225"/>
            <a:ext cx="3348037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Wingdings" pitchFamily="-111" charset="2"/>
              <a:buNone/>
            </a:pPr>
            <a:r>
              <a:rPr lang="en-GB" sz="2000" b="1">
                <a:latin typeface="Lucida Sans Unicode" pitchFamily="34" charset="0"/>
              </a:rPr>
              <a:t>Relevant People</a:t>
            </a:r>
          </a:p>
          <a:p>
            <a:pPr marL="342900" indent="-342900" algn="ctr">
              <a:spcBef>
                <a:spcPct val="20000"/>
              </a:spcBef>
              <a:buFont typeface="Wingdings" pitchFamily="-111" charset="2"/>
              <a:buNone/>
            </a:pPr>
            <a:r>
              <a:rPr lang="en-GB" sz="2000" b="1">
                <a:latin typeface="Lucida Sans Unicode" pitchFamily="34" charset="0"/>
              </a:rPr>
              <a:t>Multimodal Interaction</a:t>
            </a:r>
          </a:p>
          <a:p>
            <a:pPr marL="342900" indent="-342900" algn="ctr">
              <a:spcBef>
                <a:spcPct val="20000"/>
              </a:spcBef>
              <a:buFont typeface="Wingdings" pitchFamily="-111" charset="2"/>
              <a:buNone/>
            </a:pPr>
            <a:r>
              <a:rPr lang="en-GB" sz="2000" b="1">
                <a:latin typeface="Lucida Sans Unicode" pitchFamily="34" charset="0"/>
              </a:rPr>
              <a:t>Environment</a:t>
            </a:r>
            <a:endParaRPr lang="fr-FR" sz="2000" b="1">
              <a:latin typeface="Lucida Sans Unicode" pitchFamily="34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52413" y="333375"/>
            <a:ext cx="2447925" cy="1008063"/>
            <a:chOff x="159" y="210"/>
            <a:chExt cx="1542" cy="635"/>
          </a:xfrm>
        </p:grpSpPr>
        <p:sp>
          <p:nvSpPr>
            <p:cNvPr id="356360" name="AutoShape 8"/>
            <p:cNvSpPr>
              <a:spLocks noChangeArrowheads="1"/>
            </p:cNvSpPr>
            <p:nvPr/>
          </p:nvSpPr>
          <p:spPr bwMode="auto">
            <a:xfrm>
              <a:off x="159" y="210"/>
              <a:ext cx="1542" cy="635"/>
            </a:xfrm>
            <a:prstGeom prst="roundRect">
              <a:avLst>
                <a:gd name="adj" fmla="val 16667"/>
              </a:avLst>
            </a:prstGeom>
            <a:solidFill>
              <a:srgbClr val="FFFF00">
                <a:alpha val="6499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GB">
                <a:latin typeface="Times" charset="0"/>
              </a:endParaRPr>
            </a:p>
          </p:txBody>
        </p:sp>
        <p:sp>
          <p:nvSpPr>
            <p:cNvPr id="20489" name="Rectangle 9"/>
            <p:cNvSpPr>
              <a:spLocks noChangeArrowheads="1"/>
            </p:cNvSpPr>
            <p:nvPr/>
          </p:nvSpPr>
          <p:spPr bwMode="auto">
            <a:xfrm>
              <a:off x="204" y="301"/>
              <a:ext cx="1497" cy="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GB" sz="2800" b="1">
                  <a:solidFill>
                    <a:schemeClr val="tx2"/>
                  </a:solidFill>
                  <a:latin typeface="Lucida Sans Unicode" pitchFamily="34" charset="0"/>
                </a:rPr>
                <a:t>TOMORROW</a:t>
              </a:r>
              <a:endParaRPr lang="fr-FR" sz="2800" b="1">
                <a:solidFill>
                  <a:schemeClr val="tx2"/>
                </a:solidFill>
                <a:latin typeface="Lucida Sans Unicode" pitchFamily="34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56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56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56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56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357" grpId="0" animBg="1"/>
      <p:bldP spid="356358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 r="1584"/>
          <a:stretch>
            <a:fillRect/>
          </a:stretch>
        </p:blipFill>
        <p:spPr bwMode="auto">
          <a:xfrm>
            <a:off x="-34925" y="-26988"/>
            <a:ext cx="9720263" cy="697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0453" name="AutoShape 5"/>
          <p:cNvSpPr>
            <a:spLocks noChangeArrowheads="1"/>
          </p:cNvSpPr>
          <p:nvPr/>
        </p:nvSpPr>
        <p:spPr bwMode="auto">
          <a:xfrm>
            <a:off x="4537075" y="4797425"/>
            <a:ext cx="4067175" cy="1700213"/>
          </a:xfrm>
          <a:prstGeom prst="roundRect">
            <a:avLst>
              <a:gd name="adj" fmla="val 16667"/>
            </a:avLst>
          </a:prstGeom>
          <a:solidFill>
            <a:srgbClr val="FFFF00">
              <a:alpha val="66000"/>
            </a:srgbClr>
          </a:solidFill>
          <a:ln w="9525">
            <a:solidFill>
              <a:schemeClr val="bg2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GB">
              <a:latin typeface="Times" charset="0"/>
            </a:endParaRPr>
          </a:p>
        </p:txBody>
      </p:sp>
      <p:sp>
        <p:nvSpPr>
          <p:cNvPr id="360454" name="Rectangle 6"/>
          <p:cNvSpPr>
            <a:spLocks noChangeArrowheads="1"/>
          </p:cNvSpPr>
          <p:nvPr/>
        </p:nvSpPr>
        <p:spPr bwMode="auto">
          <a:xfrm>
            <a:off x="4679950" y="5084763"/>
            <a:ext cx="374491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Wingdings" pitchFamily="-111" charset="2"/>
              <a:buNone/>
            </a:pPr>
            <a:endParaRPr lang="en-GB" sz="1000" b="1">
              <a:latin typeface="Lucida Sans Unicode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Wingdings" pitchFamily="-111" charset="2"/>
              <a:buNone/>
            </a:pPr>
            <a:r>
              <a:rPr lang="en-GB" sz="2000" b="1">
                <a:latin typeface="Lucida Sans Unicode" pitchFamily="34" charset="0"/>
              </a:rPr>
              <a:t>Most relevant device used in most relevant way</a:t>
            </a:r>
          </a:p>
          <a:p>
            <a:pPr marL="342900" indent="-342900" algn="ctr">
              <a:spcBef>
                <a:spcPct val="20000"/>
              </a:spcBef>
              <a:buFont typeface="Wingdings" pitchFamily="-111" charset="2"/>
              <a:buNone/>
            </a:pPr>
            <a:endParaRPr lang="fr-FR" sz="2000" b="1">
              <a:latin typeface="Lucida Sans Unicode" pitchFamily="34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52413" y="333375"/>
            <a:ext cx="2447925" cy="1008063"/>
            <a:chOff x="159" y="210"/>
            <a:chExt cx="1542" cy="635"/>
          </a:xfrm>
        </p:grpSpPr>
        <p:sp>
          <p:nvSpPr>
            <p:cNvPr id="360456" name="AutoShape 8"/>
            <p:cNvSpPr>
              <a:spLocks noChangeArrowheads="1"/>
            </p:cNvSpPr>
            <p:nvPr/>
          </p:nvSpPr>
          <p:spPr bwMode="auto">
            <a:xfrm>
              <a:off x="159" y="210"/>
              <a:ext cx="1542" cy="635"/>
            </a:xfrm>
            <a:prstGeom prst="roundRect">
              <a:avLst>
                <a:gd name="adj" fmla="val 16667"/>
              </a:avLst>
            </a:prstGeom>
            <a:solidFill>
              <a:srgbClr val="FFFF00">
                <a:alpha val="6499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GB">
                <a:latin typeface="Times" charset="0"/>
              </a:endParaRPr>
            </a:p>
          </p:txBody>
        </p:sp>
        <p:sp>
          <p:nvSpPr>
            <p:cNvPr id="21513" name="Rectangle 9"/>
            <p:cNvSpPr>
              <a:spLocks noChangeArrowheads="1"/>
            </p:cNvSpPr>
            <p:nvPr/>
          </p:nvSpPr>
          <p:spPr bwMode="auto">
            <a:xfrm>
              <a:off x="204" y="301"/>
              <a:ext cx="1497" cy="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GB" sz="2800" b="1">
                  <a:solidFill>
                    <a:schemeClr val="tx2"/>
                  </a:solidFill>
                  <a:latin typeface="Lucida Sans Unicode" pitchFamily="34" charset="0"/>
                </a:rPr>
                <a:t>TOMORROW</a:t>
              </a:r>
              <a:endParaRPr lang="fr-FR" sz="2800" b="1">
                <a:solidFill>
                  <a:schemeClr val="tx2"/>
                </a:solidFill>
                <a:latin typeface="Lucida Sans Unicode" pitchFamily="34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60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604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53" grpId="0" animBg="1"/>
      <p:bldP spid="360454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90113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4547" name="AutoShape 3"/>
          <p:cNvSpPr>
            <a:spLocks noChangeArrowheads="1"/>
          </p:cNvSpPr>
          <p:nvPr/>
        </p:nvSpPr>
        <p:spPr bwMode="auto">
          <a:xfrm>
            <a:off x="4716463" y="4724400"/>
            <a:ext cx="3960812" cy="1700213"/>
          </a:xfrm>
          <a:prstGeom prst="roundRect">
            <a:avLst>
              <a:gd name="adj" fmla="val 16667"/>
            </a:avLst>
          </a:prstGeom>
          <a:solidFill>
            <a:srgbClr val="FFFF00">
              <a:alpha val="66000"/>
            </a:srgbClr>
          </a:solidFill>
          <a:ln w="9525">
            <a:solidFill>
              <a:schemeClr val="bg2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GB">
              <a:latin typeface="Times" charset="0"/>
            </a:endParaRPr>
          </a:p>
        </p:txBody>
      </p:sp>
      <p:sp>
        <p:nvSpPr>
          <p:cNvPr id="364548" name="Rectangle 4"/>
          <p:cNvSpPr>
            <a:spLocks noChangeArrowheads="1"/>
          </p:cNvSpPr>
          <p:nvPr/>
        </p:nvSpPr>
        <p:spPr bwMode="auto">
          <a:xfrm>
            <a:off x="4860925" y="4797425"/>
            <a:ext cx="36004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Wingdings" pitchFamily="-111" charset="2"/>
              <a:buNone/>
            </a:pPr>
            <a:endParaRPr lang="en-GB" sz="1000" b="1">
              <a:latin typeface="Lucida Sans Unicode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Wingdings" pitchFamily="-111" charset="2"/>
              <a:buNone/>
            </a:pPr>
            <a:r>
              <a:rPr lang="en-GB" sz="2000" b="1">
                <a:latin typeface="Lucida Sans Unicode" pitchFamily="34" charset="0"/>
              </a:rPr>
              <a:t>Dynamically Composable Services</a:t>
            </a:r>
          </a:p>
          <a:p>
            <a:pPr marL="342900" indent="-342900" algn="ctr">
              <a:spcBef>
                <a:spcPct val="20000"/>
              </a:spcBef>
              <a:buFont typeface="Wingdings" pitchFamily="-111" charset="2"/>
              <a:buNone/>
            </a:pPr>
            <a:r>
              <a:rPr lang="en-GB" sz="2000" b="1">
                <a:latin typeface="Lucida Sans Unicode" pitchFamily="34" charset="0"/>
              </a:rPr>
              <a:t>Made aware to user at right time in right way</a:t>
            </a:r>
          </a:p>
          <a:p>
            <a:pPr marL="342900" indent="-342900" algn="ctr">
              <a:spcBef>
                <a:spcPct val="20000"/>
              </a:spcBef>
              <a:buFont typeface="Wingdings" pitchFamily="-111" charset="2"/>
              <a:buNone/>
            </a:pPr>
            <a:endParaRPr lang="fr-FR" sz="2000" b="1">
              <a:latin typeface="Lucida Sans Unicode" pitchFamily="34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52413" y="333375"/>
            <a:ext cx="2447925" cy="1008063"/>
            <a:chOff x="159" y="210"/>
            <a:chExt cx="1542" cy="635"/>
          </a:xfrm>
        </p:grpSpPr>
        <p:sp>
          <p:nvSpPr>
            <p:cNvPr id="364550" name="AutoShape 6"/>
            <p:cNvSpPr>
              <a:spLocks noChangeArrowheads="1"/>
            </p:cNvSpPr>
            <p:nvPr/>
          </p:nvSpPr>
          <p:spPr bwMode="auto">
            <a:xfrm>
              <a:off x="159" y="210"/>
              <a:ext cx="1542" cy="635"/>
            </a:xfrm>
            <a:prstGeom prst="roundRect">
              <a:avLst>
                <a:gd name="adj" fmla="val 16667"/>
              </a:avLst>
            </a:prstGeom>
            <a:solidFill>
              <a:srgbClr val="FFFF00">
                <a:alpha val="6499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GB">
                <a:latin typeface="Times" charset="0"/>
              </a:endParaRPr>
            </a:p>
          </p:txBody>
        </p:sp>
        <p:sp>
          <p:nvSpPr>
            <p:cNvPr id="22535" name="Rectangle 7"/>
            <p:cNvSpPr>
              <a:spLocks noChangeArrowheads="1"/>
            </p:cNvSpPr>
            <p:nvPr/>
          </p:nvSpPr>
          <p:spPr bwMode="auto">
            <a:xfrm>
              <a:off x="204" y="301"/>
              <a:ext cx="1497" cy="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GB" sz="2800" b="1">
                  <a:solidFill>
                    <a:schemeClr val="tx2"/>
                  </a:solidFill>
                  <a:latin typeface="Lucida Sans Unicode" pitchFamily="34" charset="0"/>
                </a:rPr>
                <a:t>TOMORROW</a:t>
              </a:r>
              <a:endParaRPr lang="fr-FR" sz="2800" b="1">
                <a:solidFill>
                  <a:schemeClr val="tx2"/>
                </a:solidFill>
                <a:latin typeface="Lucida Sans Unicode" pitchFamily="34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64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64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64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47" grpId="0" animBg="1"/>
      <p:bldP spid="364548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Interacting with Device Ecologies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25575" y="4581525"/>
            <a:ext cx="7467600" cy="158432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-"/>
              <a:defRPr/>
            </a:pPr>
            <a:r>
              <a:rPr lang="en-GB" sz="2400" b="1" kern="0" dirty="0">
                <a:latin typeface="+mn-lt"/>
              </a:rPr>
              <a:t>What Interaction Modalities will best let us interact with multiple</a:t>
            </a:r>
            <a:endParaRPr lang="en-GB" b="1" kern="0" dirty="0">
              <a:latin typeface="+mn-lt"/>
            </a:endParaRPr>
          </a:p>
          <a:p>
            <a:pPr marL="800100" lvl="1" indent="-342900" eaLnBrk="0" hangingPunct="0">
              <a:spcBef>
                <a:spcPct val="20000"/>
              </a:spcBef>
              <a:buFontTx/>
              <a:buChar char="-"/>
              <a:defRPr/>
            </a:pPr>
            <a:r>
              <a:rPr lang="en-GB" sz="2000" b="1" kern="0" dirty="0">
                <a:latin typeface="+mn-lt"/>
              </a:rPr>
              <a:t>Devices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-"/>
              <a:defRPr/>
            </a:pPr>
            <a:r>
              <a:rPr lang="en-GB" sz="2000" b="1" kern="0" dirty="0">
                <a:latin typeface="+mn-lt"/>
              </a:rPr>
              <a:t>Users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-"/>
              <a:defRPr/>
            </a:pPr>
            <a:r>
              <a:rPr lang="en-GB" sz="2000" b="1" kern="0" dirty="0">
                <a:latin typeface="+mn-lt"/>
              </a:rPr>
              <a:t>Services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sz="2400" b="1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sz="2400" b="1" kern="0" dirty="0">
              <a:latin typeface="+mn-lt"/>
            </a:endParaRPr>
          </a:p>
        </p:txBody>
      </p:sp>
      <p:pic>
        <p:nvPicPr>
          <p:cNvPr id="3072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1341438"/>
            <a:ext cx="2520950" cy="271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9013" y="1338263"/>
            <a:ext cx="1141412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325" y="1341438"/>
            <a:ext cx="1728788" cy="284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38707</TotalTime>
  <Words>426</Words>
  <Application>Microsoft Office PowerPoint</Application>
  <PresentationFormat>On-screen Show (4:3)</PresentationFormat>
  <Paragraphs>131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Blank</vt:lpstr>
      <vt:lpstr>Slide 1</vt:lpstr>
      <vt:lpstr>Key Trends</vt:lpstr>
      <vt:lpstr>User Interactions For Breakthrough Services</vt:lpstr>
      <vt:lpstr>Engagement</vt:lpstr>
      <vt:lpstr>TODAY</vt:lpstr>
      <vt:lpstr>Slide 6</vt:lpstr>
      <vt:lpstr>Slide 7</vt:lpstr>
      <vt:lpstr>Slide 8</vt:lpstr>
      <vt:lpstr>Interacting with Device Ecologies</vt:lpstr>
      <vt:lpstr>Areas of Research</vt:lpstr>
      <vt:lpstr>Architecture</vt:lpstr>
      <vt:lpstr>Business Models</vt:lpstr>
      <vt:lpstr>The Platform: Apple </vt:lpstr>
      <vt:lpstr>A Tale of 3 Icons</vt:lpstr>
      <vt:lpstr>Amazon's Counterstrategy</vt:lpstr>
      <vt:lpstr>Intro to Platforms, Ecosystems &amp; Innovation</vt:lpstr>
      <vt:lpstr>Perspectives on the Future</vt:lpstr>
      <vt:lpstr>Discussion Sessions</vt:lpstr>
      <vt:lpstr>Slide 19</vt:lpstr>
    </vt:vector>
  </TitlesOfParts>
  <Company>Dene Bank Design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Garrett</dc:creator>
  <cp:lastModifiedBy>WILLIAMS Jason RD-ILAB-LON</cp:lastModifiedBy>
  <cp:revision>186</cp:revision>
  <dcterms:created xsi:type="dcterms:W3CDTF">2004-01-07T11:55:01Z</dcterms:created>
  <dcterms:modified xsi:type="dcterms:W3CDTF">2011-05-26T08:48:33Z</dcterms:modified>
</cp:coreProperties>
</file>