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325" r:id="rId2"/>
    <p:sldId id="456" r:id="rId3"/>
    <p:sldId id="459" r:id="rId4"/>
    <p:sldId id="454" r:id="rId5"/>
    <p:sldId id="437" r:id="rId6"/>
    <p:sldId id="427" r:id="rId7"/>
    <p:sldId id="461" r:id="rId8"/>
    <p:sldId id="420" r:id="rId9"/>
    <p:sldId id="432" r:id="rId10"/>
    <p:sldId id="430" r:id="rId11"/>
    <p:sldId id="433" r:id="rId12"/>
    <p:sldId id="434" r:id="rId13"/>
    <p:sldId id="435" r:id="rId14"/>
    <p:sldId id="463" r:id="rId15"/>
    <p:sldId id="424" r:id="rId16"/>
    <p:sldId id="429" r:id="rId17"/>
    <p:sldId id="426" r:id="rId18"/>
    <p:sldId id="423" r:id="rId19"/>
    <p:sldId id="428" r:id="rId20"/>
    <p:sldId id="464" r:id="rId21"/>
    <p:sldId id="447" r:id="rId22"/>
    <p:sldId id="449" r:id="rId23"/>
    <p:sldId id="460" r:id="rId24"/>
    <p:sldId id="451" r:id="rId25"/>
    <p:sldId id="452" r:id="rId26"/>
    <p:sldId id="462" r:id="rId27"/>
    <p:sldId id="465" r:id="rId28"/>
    <p:sldId id="457" r:id="rId29"/>
    <p:sldId id="421" r:id="rId30"/>
  </p:sldIdLst>
  <p:sldSz cx="9144000" cy="6858000" type="screen4x3"/>
  <p:notesSz cx="7099300" cy="102346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6600FF"/>
    <a:srgbClr val="3333FF"/>
    <a:srgbClr val="F8F8F8"/>
    <a:srgbClr val="EAEAEA"/>
    <a:srgbClr val="DDDDDD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45" autoAdjust="0"/>
  </p:normalViewPr>
  <p:slideViewPr>
    <p:cSldViewPr>
      <p:cViewPr>
        <p:scale>
          <a:sx n="50" d="100"/>
          <a:sy n="50" d="100"/>
        </p:scale>
        <p:origin x="-438" y="-78"/>
      </p:cViewPr>
      <p:guideLst>
        <p:guide orient="horz" pos="2160"/>
        <p:guide pos="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CF44ECB-1A3C-4A19-A751-6E9D281293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DC997-C466-4649-95F2-54ECD7201186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16523C78-FA01-4256-9E95-BD3C718E86E2}" type="slidenum">
              <a:rPr lang="en-GB" sz="1300"/>
              <a:pPr algn="r"/>
              <a:t>1</a:t>
            </a:fld>
            <a:endParaRPr lang="en-GB" sz="130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10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10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14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14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15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15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16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16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17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17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18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18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19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19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20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20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C2233-899B-47DF-AE19-119ADA33AF82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C2233-899B-47DF-AE19-119ADA33AF82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03508-CACE-47B3-A461-79D4834BC868}" type="slidenum">
              <a:rPr lang="en-GB" smtClean="0">
                <a:latin typeface="Times" pitchFamily="-111" charset="0"/>
              </a:rPr>
              <a:pPr/>
              <a:t>23</a:t>
            </a:fld>
            <a:endParaRPr lang="en-GB" smtClean="0">
              <a:latin typeface="Times" pitchFamily="-111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-111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C6649-67F8-44BE-BDC7-12F951C57701}" type="slidenum">
              <a:rPr lang="en-GB"/>
              <a:pPr/>
              <a:t>24</a:t>
            </a:fld>
            <a:endParaRPr lang="en-GB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4021979" y="9720673"/>
            <a:ext cx="3075631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00" tIns="47750" rIns="95500" bIns="47750" anchor="b"/>
          <a:lstStyle/>
          <a:p>
            <a:pPr algn="r"/>
            <a:fld id="{20AB8DF5-7262-4E6B-BF61-5AAD181EF33A}" type="slidenum">
              <a:rPr lang="en-GB" sz="1300"/>
              <a:pPr algn="r"/>
              <a:t>24</a:t>
            </a:fld>
            <a:endParaRPr lang="en-GB" sz="1300" dirty="0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2037-CE11-40D3-8581-29C7016AAB7F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2037-CE11-40D3-8581-29C7016AAB7F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03508-CACE-47B3-A461-79D4834BC868}" type="slidenum">
              <a:rPr lang="en-GB" smtClean="0">
                <a:latin typeface="Times" pitchFamily="-111" charset="0"/>
              </a:rPr>
              <a:pPr/>
              <a:t>27</a:t>
            </a:fld>
            <a:endParaRPr lang="en-GB" smtClean="0">
              <a:latin typeface="Times" pitchFamily="-111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-111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2037-CE11-40D3-8581-29C7016AAB7F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FD3A3-4B49-4B07-900A-ADFC416B6B1F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29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6183D-1242-484D-ADB7-B6E2F60C7CD1}" type="slidenum">
              <a:rPr lang="en-GB" smtClean="0">
                <a:latin typeface="Times" pitchFamily="-111" charset="0"/>
              </a:rPr>
              <a:pPr/>
              <a:t>3</a:t>
            </a:fld>
            <a:endParaRPr lang="en-GB" smtClean="0">
              <a:latin typeface="Times" pitchFamily="-111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now they are aware of others around them</a:t>
            </a:r>
          </a:p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the guy can hold his coffee cup in a manner that is comfortable for him</a:t>
            </a:r>
          </a:p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Focus is not so much on the device, but on the environment</a:t>
            </a:r>
          </a:p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services are shared (note the Pacman in front)</a:t>
            </a:r>
          </a:p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we're no longer thinking about single service concepts anymore – but open ended ones</a:t>
            </a:r>
            <a:endParaRPr lang="fr-FR" smtClean="0">
              <a:latin typeface="Times" pitchFamily="-111" charset="0"/>
            </a:endParaRPr>
          </a:p>
          <a:p>
            <a:pPr eaLnBrk="1" hangingPunct="1">
              <a:buFontTx/>
              <a:buChar char="•"/>
            </a:pPr>
            <a:r>
              <a:rPr lang="en-GB" smtClean="0">
                <a:latin typeface="Times" pitchFamily="-111" charset="0"/>
              </a:rPr>
              <a:t>services are suggested by the environment / context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6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6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03508-CACE-47B3-A461-79D4834BC868}" type="slidenum">
              <a:rPr lang="en-GB" smtClean="0">
                <a:latin typeface="Times" pitchFamily="-111" charset="0"/>
              </a:rPr>
              <a:pPr/>
              <a:t>7</a:t>
            </a:fld>
            <a:endParaRPr lang="en-GB" smtClean="0">
              <a:latin typeface="Times" pitchFamily="-111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-11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973B0-993D-41CF-901F-E206B6C2B749}" type="slidenum">
              <a:rPr lang="en-GB" smtClean="0">
                <a:latin typeface="Times" pitchFamily="18" charset="0"/>
                <a:ea typeface="ＭＳ Ｐゴシック" pitchFamily="34" charset="-128"/>
              </a:rPr>
              <a:pPr/>
              <a:t>8</a:t>
            </a:fld>
            <a:endParaRPr lang="en-GB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69857371-9FB5-40C1-B8DB-46B9FE019229}" type="slidenum">
              <a:rPr lang="en-GB" sz="1300"/>
              <a:pPr algn="r"/>
              <a:t>8</a:t>
            </a:fld>
            <a:endParaRPr lang="en-GB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44ECB-1A3C-4A19-A751-6E9D2812935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381000"/>
            <a:ext cx="18669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381000"/>
            <a:ext cx="54483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219200"/>
            <a:ext cx="3657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219200"/>
            <a:ext cx="3657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476375" y="1066800"/>
            <a:ext cx="6781800" cy="0"/>
          </a:xfrm>
          <a:prstGeom prst="line">
            <a:avLst/>
          </a:prstGeom>
          <a:noFill/>
          <a:ln w="22225">
            <a:solidFill>
              <a:srgbClr val="F6C3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Times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 – main words Capitalised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2192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Heading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 – NB Minimum font size, don’t go smaller !!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91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47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&lt;Slide Number&gt;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2400" b="1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CC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CC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CC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Times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Times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Times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Time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0" y="23813"/>
            <a:ext cx="9372600" cy="6934200"/>
            <a:chOff x="0" y="0"/>
            <a:chExt cx="5904" cy="4368"/>
          </a:xfrm>
        </p:grpSpPr>
        <p:pic>
          <p:nvPicPr>
            <p:cNvPr id="20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904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4" y="388"/>
              <a:ext cx="906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Line 4"/>
          <p:cNvSpPr>
            <a:spLocks noChangeShapeType="1"/>
          </p:cNvSpPr>
          <p:nvPr/>
        </p:nvSpPr>
        <p:spPr bwMode="auto">
          <a:xfrm>
            <a:off x="3124200" y="15875"/>
            <a:ext cx="1588" cy="506730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3249613" y="1693863"/>
            <a:ext cx="5208587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GB" sz="1600" i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Core 5 Programme</a:t>
            </a:r>
            <a:endParaRPr lang="en-GB" sz="2400" b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lnSpc>
                <a:spcPct val="120000"/>
              </a:lnSpc>
              <a:defRPr/>
            </a:pPr>
            <a:endParaRPr lang="en-GB" sz="2800" b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r>
              <a:rPr lang="en-GB" sz="2800" b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User Interactions for Breakthrough Services</a:t>
            </a:r>
          </a:p>
          <a:p>
            <a:pPr algn="l">
              <a:defRPr/>
            </a:pPr>
            <a:r>
              <a:rPr lang="en-GB" sz="2800" b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- Annual Research Review</a:t>
            </a:r>
            <a:endParaRPr lang="en-GB" sz="2400" b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r>
              <a:rPr lang="en-GB" sz="1600" i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6</a:t>
            </a:r>
            <a:r>
              <a:rPr lang="en-GB" sz="1600" i="1" baseline="30000" dirty="0" smtClean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th</a:t>
            </a:r>
            <a:r>
              <a:rPr lang="en-GB" sz="1600" i="1" dirty="0" smtClean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GB" sz="1600" i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October </a:t>
            </a:r>
            <a:r>
              <a:rPr lang="en-GB" sz="1600" i="1" dirty="0" smtClean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2011</a:t>
            </a:r>
            <a:endParaRPr lang="en-GB" sz="1600" i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endParaRPr lang="en-GB" sz="2400" i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endParaRPr lang="en-GB" sz="2400" i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r>
              <a:rPr lang="en-GB" sz="2400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Jason Williams – </a:t>
            </a:r>
            <a:r>
              <a:rPr lang="en-GB" sz="2400" i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Orange</a:t>
            </a:r>
          </a:p>
          <a:p>
            <a:pPr algn="l">
              <a:defRPr/>
            </a:pPr>
            <a:endParaRPr lang="en-GB" sz="2000" i="1" dirty="0">
              <a:solidFill>
                <a:srgbClr val="FFCC00"/>
              </a:solidFill>
              <a:latin typeface="Arial" charset="0"/>
              <a:ea typeface="ＭＳ Ｐゴシック" charset="-128"/>
            </a:endParaRPr>
          </a:p>
          <a:p>
            <a:pPr algn="l">
              <a:defRPr/>
            </a:pPr>
            <a:r>
              <a:rPr lang="en-GB" sz="2000" i="1" dirty="0">
                <a:solidFill>
                  <a:srgbClr val="FFCC00"/>
                </a:solidFill>
                <a:latin typeface="Arial" charset="0"/>
                <a:ea typeface="ＭＳ Ｐゴシック" charset="-128"/>
              </a:rPr>
              <a:t>Chairman - User Interactions Steering Committee</a:t>
            </a:r>
          </a:p>
          <a:p>
            <a:pPr algn="l">
              <a:defRPr/>
            </a:pPr>
            <a:endParaRPr lang="en-GB" sz="2000" i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468544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3D Displays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b="4791"/>
          <a:stretch>
            <a:fillRect/>
          </a:stretch>
        </p:blipFill>
        <p:spPr bwMode="auto">
          <a:xfrm>
            <a:off x="-1116632" y="1052736"/>
            <a:ext cx="11826052" cy="54726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5" name="Rectangle 4"/>
          <p:cNvSpPr/>
          <p:nvPr/>
        </p:nvSpPr>
        <p:spPr>
          <a:xfrm>
            <a:off x="2411760" y="6858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The viewer can preview what is coming later or on a different channel by simply rotating the phone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468544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978" y="1"/>
            <a:ext cx="711843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3D Displays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468544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884368" cy="687016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3D Displays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468544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214" y="620688"/>
            <a:ext cx="6357154" cy="57698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3D Displays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3D Displays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00808"/>
            <a:ext cx="4427984" cy="27783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71600" y="4869160"/>
            <a:ext cx="7467600" cy="14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400" b="1" dirty="0" smtClean="0">
                <a:latin typeface="+mn-lt"/>
              </a:rPr>
              <a:t>Video</a:t>
            </a:r>
            <a:endParaRPr lang="en-GB" sz="2400" b="1" dirty="0">
              <a:latin typeface="+mn-lt"/>
            </a:endParaRPr>
          </a:p>
          <a:p>
            <a:endParaRPr lang="en-GB" sz="2400" b="1" dirty="0"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/>
        </p:nvSpPr>
        <p:spPr bwMode="auto">
          <a:xfrm>
            <a:off x="611560" y="1196752"/>
            <a:ext cx="8352928" cy="5589240"/>
          </a:xfrm>
          <a:prstGeom prst="flowChartProces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Pressure Interaction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l="909" t="1351"/>
          <a:stretch>
            <a:fillRect/>
          </a:stretch>
        </p:blipFill>
        <p:spPr bwMode="auto">
          <a:xfrm>
            <a:off x="611560" y="1196752"/>
            <a:ext cx="727280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683568" y="6021288"/>
            <a:ext cx="8208912" cy="9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b="1" dirty="0">
                <a:latin typeface="+mn-lt"/>
              </a:rPr>
              <a:t>Created 8-FSR sensor enclosure for grip detection and multi-digit interaction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Pressure Interaction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5652120" y="1700212"/>
            <a:ext cx="3363292" cy="482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GB" sz="2400" b="1" dirty="0">
                <a:latin typeface="+mn-lt"/>
              </a:rPr>
              <a:t>Pressure </a:t>
            </a:r>
            <a:r>
              <a:rPr lang="en-GB" sz="2400" b="1" dirty="0" smtClean="0">
                <a:latin typeface="+mn-lt"/>
              </a:rPr>
              <a:t>demo now </a:t>
            </a:r>
            <a:r>
              <a:rPr lang="en-GB" sz="2400" b="1" dirty="0">
                <a:latin typeface="+mn-lt"/>
              </a:rPr>
              <a:t>running on Nexus One </a:t>
            </a:r>
            <a:r>
              <a:rPr lang="en-GB" sz="2400" dirty="0" smtClean="0">
                <a:latin typeface="+mn-lt"/>
              </a:rPr>
              <a:t> </a:t>
            </a:r>
          </a:p>
          <a:p>
            <a:pPr lvl="1" algn="l"/>
            <a:endParaRPr lang="en-GB" sz="2400" b="1" dirty="0" smtClean="0"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Demos </a:t>
            </a:r>
            <a:r>
              <a:rPr lang="en-GB" sz="2400" b="1" dirty="0">
                <a:latin typeface="+mn-lt"/>
              </a:rPr>
              <a:t>include: </a:t>
            </a:r>
            <a:endParaRPr lang="en-GB" sz="2400" b="1" dirty="0" smtClean="0"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GB" sz="2400" dirty="0" smtClean="0">
                <a:latin typeface="+mn-lt"/>
              </a:rPr>
              <a:t>Map </a:t>
            </a:r>
            <a:r>
              <a:rPr lang="en-GB" sz="2400" dirty="0">
                <a:latin typeface="+mn-lt"/>
              </a:rPr>
              <a:t>pan &amp; </a:t>
            </a:r>
            <a:r>
              <a:rPr lang="en-GB" sz="2400" dirty="0" smtClean="0">
                <a:latin typeface="+mn-lt"/>
              </a:rPr>
              <a:t>zoom</a:t>
            </a:r>
          </a:p>
          <a:p>
            <a:pPr lvl="1" algn="l">
              <a:buFont typeface="Arial" pitchFamily="34" charset="0"/>
              <a:buChar char="•"/>
            </a:pPr>
            <a:r>
              <a:rPr lang="en-GB" sz="2400" dirty="0" smtClean="0">
                <a:latin typeface="+mn-lt"/>
              </a:rPr>
              <a:t>Media </a:t>
            </a:r>
            <a:r>
              <a:rPr lang="en-GB" sz="2400" dirty="0">
                <a:latin typeface="+mn-lt"/>
              </a:rPr>
              <a:t>traversal (rewind/ff) </a:t>
            </a:r>
            <a:endParaRPr lang="en-GB" sz="2400" dirty="0" smtClean="0"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GB" sz="2400" dirty="0" smtClean="0">
                <a:latin typeface="+mn-lt"/>
              </a:rPr>
              <a:t>List/menu </a:t>
            </a:r>
            <a:r>
              <a:rPr lang="en-GB" sz="2400" dirty="0">
                <a:latin typeface="+mn-lt"/>
              </a:rPr>
              <a:t>interaction </a:t>
            </a:r>
          </a:p>
          <a:p>
            <a:r>
              <a:rPr lang="en-GB" sz="2400" dirty="0"/>
              <a:t> 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28800"/>
            <a:ext cx="2950650" cy="43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15" y="972211"/>
            <a:ext cx="4085274" cy="5020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888432" cy="50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Pressure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34" charset="-128"/>
              <a:cs typeface="+mj-cs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7760" y="5949280"/>
            <a:ext cx="8456240" cy="685800"/>
          </a:xfrm>
        </p:spPr>
        <p:txBody>
          <a:bodyPr/>
          <a:lstStyle/>
          <a:p>
            <a:pPr eaLnBrk="1" hangingPunct="1"/>
            <a:r>
              <a:rPr lang="en-GB" sz="2400" dirty="0" smtClean="0">
                <a:latin typeface="+mn-lt"/>
                <a:ea typeface="ＭＳ Ｐゴシック" pitchFamily="34" charset="-128"/>
              </a:rPr>
              <a:t>Designing grip patterns and interactions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Gesture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5724128" y="1700212"/>
            <a:ext cx="3419872" cy="453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Investigation into 'natural' gestures</a:t>
            </a:r>
          </a:p>
          <a:p>
            <a:pPr lvl="0" algn="l">
              <a:buFont typeface="Arial" pitchFamily="34" charset="0"/>
              <a:buChar char="•"/>
            </a:pPr>
            <a:endParaRPr lang="en-GB" sz="2400" b="1" dirty="0" smtClean="0">
              <a:latin typeface="+mn-lt"/>
            </a:endParaRPr>
          </a:p>
          <a:p>
            <a:pPr lvl="0"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Design </a:t>
            </a:r>
            <a:r>
              <a:rPr lang="en-GB" sz="2400" b="1" dirty="0">
                <a:latin typeface="+mn-lt"/>
              </a:rPr>
              <a:t>Tool </a:t>
            </a:r>
            <a:r>
              <a:rPr lang="en-GB" sz="2400" b="1" dirty="0" smtClean="0">
                <a:latin typeface="+mn-lt"/>
              </a:rPr>
              <a:t>being developed for </a:t>
            </a:r>
            <a:r>
              <a:rPr lang="en-GB" sz="2400" b="1" dirty="0">
                <a:latin typeface="+mn-lt"/>
              </a:rPr>
              <a:t>generating gesture sets which </a:t>
            </a:r>
            <a:r>
              <a:rPr lang="en-GB" sz="2400" b="1" dirty="0" smtClean="0">
                <a:latin typeface="+mn-lt"/>
              </a:rPr>
              <a:t>are best matched </a:t>
            </a:r>
            <a:r>
              <a:rPr lang="en-GB" sz="2400" b="1" dirty="0">
                <a:latin typeface="+mn-lt"/>
              </a:rPr>
              <a:t>to </a:t>
            </a:r>
            <a:r>
              <a:rPr lang="en-GB" sz="2400" b="1" dirty="0" smtClean="0">
                <a:latin typeface="+mn-lt"/>
              </a:rPr>
              <a:t>task </a:t>
            </a:r>
            <a:r>
              <a:rPr lang="en-GB" sz="2400" b="1" dirty="0">
                <a:latin typeface="+mn-lt"/>
              </a:rPr>
              <a:t>being performed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  <a:buFont typeface="Wingdings" pitchFamily="2" charset="2"/>
              <a:buChar char="n"/>
            </a:pPr>
            <a:endParaRPr lang="en-GB" sz="2400" b="1" dirty="0"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endParaRPr lang="en-GB" sz="200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r>
              <a:rPr lang="en-GB" sz="1000" dirty="0">
                <a:latin typeface="Arial" charset="0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3960440" cy="280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7" y="3212976"/>
            <a:ext cx="411215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Thermal Interaction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5255568" y="1340768"/>
            <a:ext cx="388843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Study into effect of clothing &amp; thermal change complete</a:t>
            </a:r>
          </a:p>
          <a:p>
            <a:pPr algn="l">
              <a:buFont typeface="Arial" pitchFamily="34" charset="0"/>
              <a:buChar char="•"/>
            </a:pPr>
            <a:endParaRPr lang="en-GB" sz="2400" b="1" dirty="0" smtClean="0"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Language of ‘thermal </a:t>
            </a:r>
            <a:r>
              <a:rPr lang="en-GB" sz="2400" b="1" dirty="0">
                <a:latin typeface="+mn-lt"/>
              </a:rPr>
              <a:t>icons</a:t>
            </a:r>
            <a:r>
              <a:rPr lang="en-GB" sz="2400" b="1" dirty="0" smtClean="0">
                <a:latin typeface="+mn-lt"/>
              </a:rPr>
              <a:t>’ close to completion</a:t>
            </a:r>
          </a:p>
          <a:p>
            <a:pPr algn="l"/>
            <a:r>
              <a:rPr lang="en-GB" sz="2400" b="1" dirty="0" smtClean="0">
                <a:latin typeface="+mn-lt"/>
              </a:rPr>
              <a:t> </a:t>
            </a:r>
            <a:endParaRPr lang="en-GB" sz="2400" b="1" dirty="0"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400" b="1" dirty="0" smtClean="0">
                <a:latin typeface="+mn-lt"/>
              </a:rPr>
              <a:t>Will couple with extra </a:t>
            </a:r>
            <a:r>
              <a:rPr lang="en-GB" sz="2400" b="1" dirty="0">
                <a:latin typeface="+mn-lt"/>
              </a:rPr>
              <a:t>dimension, possibly </a:t>
            </a:r>
            <a:r>
              <a:rPr lang="en-GB" sz="2400" b="1" dirty="0" err="1" smtClean="0">
                <a:latin typeface="+mn-lt"/>
              </a:rPr>
              <a:t>vibrotactile</a:t>
            </a:r>
            <a:r>
              <a:rPr lang="en-GB" sz="2400" b="1" dirty="0" smtClean="0">
                <a:latin typeface="+mn-lt"/>
              </a:rPr>
              <a:t> </a:t>
            </a:r>
            <a:r>
              <a:rPr lang="en-GB" sz="2400" b="1" dirty="0">
                <a:latin typeface="+mn-lt"/>
              </a:rPr>
              <a:t>for three-parameter icons</a:t>
            </a:r>
            <a:r>
              <a:rPr lang="en-GB" sz="2800" b="1" dirty="0">
                <a:latin typeface="+mn-lt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Documents and Settings\fnvv3667\My Documents\PROJECTS\MVCE\3 - Results\Visuals\Glagow Images\ThermalMobileForear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8745" y="1268760"/>
            <a:ext cx="2947271" cy="275388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381000"/>
            <a:ext cx="746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MVCE User Interactions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 - Overview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+mj-cs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299011"/>
            <a:ext cx="2646325" cy="187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299011"/>
            <a:ext cx="2664296" cy="191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99011"/>
            <a:ext cx="2664296" cy="187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403648" y="3717032"/>
            <a:ext cx="5832648" cy="3600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403648" y="3573016"/>
            <a:ext cx="7416824" cy="648072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6696236" y="3969060"/>
            <a:ext cx="10801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236296" y="40677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2011</a:t>
            </a:r>
            <a:endParaRPr lang="en-GB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2010</a:t>
            </a:r>
            <a:endParaRPr lang="en-GB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2009</a:t>
            </a:r>
            <a:endParaRPr lang="en-GB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2008</a:t>
            </a:r>
            <a:endParaRPr lang="en-GB" dirty="0">
              <a:latin typeface="+mn-lt"/>
            </a:endParaRPr>
          </a:p>
        </p:txBody>
      </p:sp>
      <p:pic>
        <p:nvPicPr>
          <p:cNvPr id="16" name="Picture 4" descr="logo-lt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5876925"/>
            <a:ext cx="18605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2" descr="logo-m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868863"/>
            <a:ext cx="180022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3277" y="5805488"/>
            <a:ext cx="180022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8" descr="image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3277" y="4868863"/>
            <a:ext cx="18589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308304" y="44371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u="sng" dirty="0" smtClean="0">
                <a:latin typeface="+mn-lt"/>
              </a:rPr>
              <a:t>To Do </a:t>
            </a:r>
          </a:p>
          <a:p>
            <a:pPr algn="l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Integration</a:t>
            </a:r>
          </a:p>
          <a:p>
            <a:pPr algn="l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Packaging-Up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394"/>
            <a:ext cx="3816424" cy="28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Multi-Point </a:t>
            </a:r>
            <a:r>
              <a:rPr lang="en-GB" dirty="0" err="1" smtClean="0">
                <a:ea typeface="ＭＳ Ｐゴシック" pitchFamily="34" charset="-128"/>
              </a:rPr>
              <a:t>Haptic</a:t>
            </a:r>
            <a:r>
              <a:rPr lang="en-GB" dirty="0" smtClean="0">
                <a:ea typeface="ＭＳ Ｐゴシック" pitchFamily="34" charset="-128"/>
              </a:rPr>
              <a:t> Interaction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4593083" y="2442642"/>
            <a:ext cx="4227389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GB" sz="2000" b="1" dirty="0" smtClean="0">
                <a:latin typeface="+mn-lt"/>
              </a:rPr>
              <a:t>More fine grained actuation of </a:t>
            </a:r>
            <a:r>
              <a:rPr lang="en-GB" sz="2000" b="1" dirty="0" err="1" smtClean="0">
                <a:latin typeface="+mn-lt"/>
              </a:rPr>
              <a:t>haptics</a:t>
            </a:r>
            <a:endParaRPr lang="en-GB" sz="2000" b="1" dirty="0" smtClean="0"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endParaRPr lang="en-GB" sz="2000" b="1" dirty="0" smtClean="0"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000" b="1" dirty="0" smtClean="0">
                <a:latin typeface="+mn-lt"/>
              </a:rPr>
              <a:t>Demonstrator one step closer to providing resolution needed for Entertainment applications</a:t>
            </a:r>
            <a:endParaRPr lang="en-GB" sz="2400" b="1" dirty="0">
              <a:latin typeface="+mn-lt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3153147" cy="231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>
                <a:ea typeface="ＭＳ Ｐゴシック" pitchFamily="34" charset="-128"/>
              </a:rPr>
              <a:t>Tilt Displays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644008" y="3212976"/>
            <a:ext cx="3888432" cy="3816424"/>
            <a:chOff x="6084168" y="1844824"/>
            <a:chExt cx="2160240" cy="2282770"/>
          </a:xfrm>
        </p:grpSpPr>
        <p:pic>
          <p:nvPicPr>
            <p:cNvPr id="16396" name="Picture 2" descr="C:\Users\Jason Alexander\Documents\Tilt Display Images\modified\Figures\Flowe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176" y="1844824"/>
              <a:ext cx="2025225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084168" y="3789465"/>
              <a:ext cx="2160240" cy="3381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+mn-ea"/>
                </a:rPr>
                <a:t>Artistic expression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67544" y="1988840"/>
            <a:ext cx="2880320" cy="3096344"/>
            <a:chOff x="6012160" y="1844824"/>
            <a:chExt cx="2232248" cy="2426786"/>
          </a:xfrm>
        </p:grpSpPr>
        <p:pic>
          <p:nvPicPr>
            <p:cNvPr id="16394" name="Picture 9" descr="M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1844824"/>
              <a:ext cx="2232248" cy="205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012160" y="3933321"/>
              <a:ext cx="2232248" cy="3382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+mn-ea"/>
                </a:rPr>
                <a:t>Terrain modelling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851920" y="332656"/>
            <a:ext cx="5328592" cy="2880320"/>
            <a:chOff x="2915816" y="4797152"/>
            <a:chExt cx="4373835" cy="2060848"/>
          </a:xfrm>
        </p:grpSpPr>
        <p:pic>
          <p:nvPicPr>
            <p:cNvPr id="16391" name="Picture 6" descr="Sha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5816" y="4797152"/>
              <a:ext cx="2160240" cy="1700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8" descr="Share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48064" y="4797152"/>
              <a:ext cx="2141587" cy="1700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068413" y="6519817"/>
              <a:ext cx="2159135" cy="3381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+mn-ea"/>
                </a:rPr>
                <a:t>Collaboration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ea typeface="ＭＳ Ｐゴシック" pitchFamily="34" charset="-128"/>
              </a:rPr>
              <a:t>Tilt Displays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043608" y="5611688"/>
            <a:ext cx="7467600" cy="336192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NZ" dirty="0" smtClean="0">
                <a:ea typeface="ＭＳ Ｐゴシック" pitchFamily="34" charset="-128"/>
              </a:rPr>
              <a:t>User-defined gesture set:</a:t>
            </a:r>
          </a:p>
          <a:p>
            <a:pPr lvl="1">
              <a:buFont typeface="Arial" charset="0"/>
              <a:buChar char="•"/>
            </a:pPr>
            <a:r>
              <a:rPr lang="en-NZ" dirty="0" smtClean="0">
                <a:ea typeface="ＭＳ Ｐゴシック" pitchFamily="34" charset="-128"/>
              </a:rPr>
              <a:t>Above-screen gestures, with strong correlation between physical action and screen movement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017221" y="332656"/>
            <a:ext cx="1346867" cy="2612825"/>
            <a:chOff x="1547664" y="4509120"/>
            <a:chExt cx="1152128" cy="2005191"/>
          </a:xfrm>
        </p:grpSpPr>
        <p:pic>
          <p:nvPicPr>
            <p:cNvPr id="21527" name="Picture 3" descr="PalmUpRaise-arro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4509120"/>
              <a:ext cx="976402" cy="1515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547101" y="6237601"/>
              <a:ext cx="1152633" cy="2761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Raise screen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017221" y="2785977"/>
            <a:ext cx="1346867" cy="2947279"/>
            <a:chOff x="2555776" y="4365104"/>
            <a:chExt cx="1152128" cy="2261865"/>
          </a:xfrm>
        </p:grpSpPr>
        <p:pic>
          <p:nvPicPr>
            <p:cNvPr id="21525" name="Picture 7" descr="PushDown-arr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5776" y="4365104"/>
              <a:ext cx="1082257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555257" y="6164582"/>
              <a:ext cx="1152633" cy="4619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Lower/flatten screen</a:t>
              </a: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07504" y="1988840"/>
            <a:ext cx="1483131" cy="2427776"/>
            <a:chOff x="3707904" y="4651134"/>
            <a:chExt cx="1268690" cy="1863177"/>
          </a:xfrm>
        </p:grpSpPr>
        <p:pic>
          <p:nvPicPr>
            <p:cNvPr id="21523" name="Picture 6" descr="Rotate-clockwise-arr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4651134"/>
              <a:ext cx="1268690" cy="1294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779336" y="6236013"/>
              <a:ext cx="1152633" cy="2777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Tilt right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7625348" y="2132856"/>
            <a:ext cx="1555164" cy="2422745"/>
            <a:chOff x="5076056" y="4654995"/>
            <a:chExt cx="1330308" cy="1859316"/>
          </a:xfrm>
        </p:grpSpPr>
        <p:pic>
          <p:nvPicPr>
            <p:cNvPr id="21521" name="Picture 5" descr="Rotate-anticlockwise-arr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76056" y="4654995"/>
              <a:ext cx="1330308" cy="1294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065331" y="6237601"/>
              <a:ext cx="1152633" cy="2761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Tilt left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835696" y="2204864"/>
            <a:ext cx="1726933" cy="2283354"/>
            <a:chOff x="6335118" y="4761970"/>
            <a:chExt cx="1477242" cy="1752341"/>
          </a:xfrm>
        </p:grpSpPr>
        <p:pic>
          <p:nvPicPr>
            <p:cNvPr id="21519" name="Picture 8" descr="Curl-scaled-arro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35118" y="4761970"/>
              <a:ext cx="1477242" cy="116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505328" y="6236014"/>
              <a:ext cx="1162159" cy="2777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Tilt forward</a:t>
              </a: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5768737" y="1916832"/>
            <a:ext cx="1683583" cy="2591488"/>
            <a:chOff x="7596336" y="4525495"/>
            <a:chExt cx="1440160" cy="1988816"/>
          </a:xfrm>
        </p:grpSpPr>
        <p:pic>
          <p:nvPicPr>
            <p:cNvPr id="21517" name="Picture 4" descr="Point-backwards-arrow"/>
            <p:cNvPicPr>
              <a:picLocks noChangeAspect="1" noChangeArrowheads="1"/>
            </p:cNvPicPr>
            <p:nvPr/>
          </p:nvPicPr>
          <p:blipFill>
            <a:blip r:embed="rId8" cstate="print"/>
            <a:srcRect l="14642" r="12141"/>
            <a:stretch>
              <a:fillRect/>
            </a:stretch>
          </p:blipFill>
          <p:spPr bwMode="auto">
            <a:xfrm>
              <a:off x="7596336" y="4525495"/>
              <a:ext cx="1440160" cy="156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811963" y="6236014"/>
              <a:ext cx="1152633" cy="2777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NZ" sz="1200" dirty="0">
                  <a:latin typeface="+mn-lt"/>
                  <a:ea typeface="PMingLiU" pitchFamily="18" charset="-120"/>
                </a:rPr>
                <a:t>Tilt backward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90113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2781300"/>
            <a:ext cx="7596188" cy="1151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" y="2959224"/>
            <a:ext cx="7467600" cy="685800"/>
          </a:xfrm>
          <a:noFill/>
        </p:spPr>
        <p:txBody>
          <a:bodyPr/>
          <a:lstStyle/>
          <a:p>
            <a:pPr eaLnBrk="1" hangingPunct="1"/>
            <a:r>
              <a:rPr lang="en-GB" sz="4800" dirty="0" smtClean="0">
                <a:solidFill>
                  <a:schemeClr val="bg2"/>
                </a:solidFill>
              </a:rPr>
              <a:t>  Architecture</a:t>
            </a:r>
            <a:endParaRPr lang="fr-FR" sz="48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88913"/>
            <a:ext cx="7467600" cy="685800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Architecture Issues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3" y="1628800"/>
            <a:ext cx="7519987" cy="3793976"/>
          </a:xfrm>
        </p:spPr>
        <p:txBody>
          <a:bodyPr/>
          <a:lstStyle/>
          <a:p>
            <a:pPr marL="457200" indent="-457200" eaLnBrk="1" hangingPunct="1"/>
            <a:endParaRPr lang="en-GB" sz="1000" dirty="0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en-GB" sz="2000" dirty="0" smtClean="0">
                <a:ea typeface="ＭＳ Ｐゴシック" pitchFamily="34" charset="-128"/>
              </a:rPr>
              <a:t>There’s a service for that – </a:t>
            </a:r>
            <a:r>
              <a:rPr lang="en-GB" sz="2000" b="0" dirty="0" smtClean="0">
                <a:ea typeface="ＭＳ Ｐゴシック" pitchFamily="34" charset="-128"/>
              </a:rPr>
              <a:t>Searching/filtering provided by the architecture.	</a:t>
            </a:r>
          </a:p>
          <a:p>
            <a:pPr marL="457200" indent="-457200" eaLnBrk="1" hangingPunct="1"/>
            <a:endParaRPr lang="en-GB" sz="1000" dirty="0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en-GB" sz="2000" dirty="0" smtClean="0">
                <a:ea typeface="ＭＳ Ｐゴシック" pitchFamily="34" charset="-128"/>
              </a:rPr>
              <a:t>There’s almost a service for that – </a:t>
            </a:r>
            <a:r>
              <a:rPr lang="en-GB" sz="2000" b="0" dirty="0" smtClean="0">
                <a:ea typeface="ＭＳ Ｐゴシック" pitchFamily="34" charset="-128"/>
              </a:rPr>
              <a:t>One “main” service does most of what I want, but not quite. So I need to compose services to “tweak” the service to be what I want.</a:t>
            </a:r>
          </a:p>
          <a:p>
            <a:pPr marL="457200" indent="-457200" eaLnBrk="1" hangingPunct="1"/>
            <a:endParaRPr lang="en-GB" sz="1000" dirty="0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en-GB" sz="2000" dirty="0" smtClean="0">
                <a:ea typeface="ＭＳ Ｐゴシック" pitchFamily="34" charset="-128"/>
              </a:rPr>
              <a:t>There isn’t a service for that </a:t>
            </a:r>
            <a:r>
              <a:rPr lang="en-GB" sz="2000" b="0" dirty="0" smtClean="0">
                <a:ea typeface="ＭＳ Ｐゴシック" pitchFamily="34" charset="-128"/>
              </a:rPr>
              <a:t>– Lots of services, each of which provide an element of functionality that I want, composing them is more complicated</a:t>
            </a:r>
            <a:endParaRPr lang="en-GB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Architecture Components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052736"/>
            <a:ext cx="7467600" cy="5954713"/>
          </a:xfrm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Based on Universal Plug &amp; Play (UPnP) &amp; Web Ontology Language (OWL)</a:t>
            </a:r>
          </a:p>
          <a:p>
            <a:pPr eaLnBrk="1" hangingPunct="1">
              <a:buFont typeface="Arial" charset="0"/>
              <a:buChar char="•"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Consists of UPnP Control Point that interfaces with Peer to Peer Service Network (P2PSN)</a:t>
            </a:r>
          </a:p>
          <a:p>
            <a:pPr eaLnBrk="1" hangingPunct="1">
              <a:buFont typeface="Arial" charset="0"/>
              <a:buChar char="•"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UPnP to OWL-S translator makes local devices &amp; services available outside of local network describing their characteristics so they can be reasoned about</a:t>
            </a:r>
          </a:p>
          <a:p>
            <a:pPr eaLnBrk="1" hangingPunct="1"/>
            <a:endParaRPr lang="en-US" sz="1000" b="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Architecture </a:t>
            </a:r>
            <a:r>
              <a:rPr lang="en-US" dirty="0" err="1" smtClean="0">
                <a:ea typeface="ＭＳ Ｐゴシック" pitchFamily="34" charset="-128"/>
              </a:rPr>
              <a:t>PoC</a:t>
            </a:r>
            <a:r>
              <a:rPr lang="en-US" dirty="0" smtClean="0">
                <a:ea typeface="ＭＳ Ｐゴシック" pitchFamily="34" charset="-128"/>
              </a:rPr>
              <a:t> Demo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1475656" y="1291208"/>
            <a:ext cx="7467600" cy="3937992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Proof of concept developed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Allows interaction and zero configuration to take place across firewalls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Allows discoverability of devices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Scalable to large networks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000" b="0" dirty="0" smtClean="0">
              <a:ea typeface="ＭＳ Ｐゴシック" pitchFamily="34" charset="-128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639269"/>
            <a:ext cx="43815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90113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2781300"/>
            <a:ext cx="7596188" cy="1151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" y="2959224"/>
            <a:ext cx="7467600" cy="685800"/>
          </a:xfrm>
          <a:noFill/>
        </p:spPr>
        <p:txBody>
          <a:bodyPr/>
          <a:lstStyle/>
          <a:p>
            <a:pPr eaLnBrk="1" hangingPunct="1"/>
            <a:r>
              <a:rPr lang="en-GB" sz="4800" dirty="0" smtClean="0">
                <a:solidFill>
                  <a:schemeClr val="bg2"/>
                </a:solidFill>
              </a:rPr>
              <a:t>  Principles &amp; Toolkit</a:t>
            </a:r>
            <a:endParaRPr lang="fr-FR" sz="48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Toolkit &amp; Prototype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219200"/>
            <a:ext cx="7467600" cy="595471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Toolkit  elements being packaged up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>
                <a:ea typeface="ＭＳ Ｐゴシック" pitchFamily="34" charset="-128"/>
              </a:rPr>
              <a:t>Video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>
                <a:ea typeface="ＭＳ Ｐゴシック" pitchFamily="34" charset="-128"/>
              </a:rPr>
              <a:t>'Minimal' Documentation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>
                <a:ea typeface="ＭＳ Ｐゴシック" pitchFamily="34" charset="-128"/>
              </a:rPr>
              <a:t>API / Code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Prototype underway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0" dirty="0" smtClean="0">
                <a:ea typeface="ＭＳ Ｐゴシック" pitchFamily="34" charset="-128"/>
              </a:rPr>
              <a:t>Being created according to project themes </a:t>
            </a:r>
          </a:p>
          <a:p>
            <a:pPr eaLnBrk="1" hangingPunct="1"/>
            <a:endParaRPr lang="en-US" sz="1000" b="0" dirty="0" smtClean="0">
              <a:ea typeface="ＭＳ Ｐゴシック" pitchFamily="34" charset="-128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004048" y="4005089"/>
            <a:ext cx="2809875" cy="2736850"/>
            <a:chOff x="3378" y="2432"/>
            <a:chExt cx="1770" cy="172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378" y="2432"/>
              <a:ext cx="1770" cy="17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741" y="3520"/>
              <a:ext cx="113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Augmented Travelling</a:t>
              </a:r>
              <a:endParaRPr lang="fr-FR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302" r="2518" b="4765"/>
            <a:stretch>
              <a:fillRect/>
            </a:stretch>
          </p:blipFill>
          <p:spPr bwMode="auto">
            <a:xfrm>
              <a:off x="3742" y="2706"/>
              <a:ext cx="1043" cy="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834133" y="4076526"/>
            <a:ext cx="2809875" cy="2736850"/>
            <a:chOff x="657" y="2432"/>
            <a:chExt cx="1770" cy="1724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657" y="2432"/>
              <a:ext cx="1770" cy="17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020" y="3520"/>
              <a:ext cx="113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Nomadic &amp; Collaborative Media</a:t>
              </a:r>
              <a:endParaRPr lang="fr-FR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" y="2666"/>
              <a:ext cx="1089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020" y="3335"/>
              <a:ext cx="11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fr-F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12"/>
          <p:cNvSpPr txBox="1">
            <a:spLocks noChangeArrowheads="1"/>
          </p:cNvSpPr>
          <p:nvPr/>
        </p:nvSpPr>
        <p:spPr bwMode="auto">
          <a:xfrm>
            <a:off x="2771775" y="1341438"/>
            <a:ext cx="5894388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800" b="1">
                <a:solidFill>
                  <a:srgbClr val="FFCC00"/>
                </a:solidFill>
                <a:latin typeface="Arial" charset="0"/>
              </a:rPr>
              <a:t>	Thank you !</a:t>
            </a:r>
            <a:endParaRPr lang="en-GB" sz="2400" b="1">
              <a:solidFill>
                <a:srgbClr val="FFCC00"/>
              </a:solidFill>
              <a:latin typeface="Arial" charset="0"/>
            </a:endParaRPr>
          </a:p>
          <a:p>
            <a:pPr algn="l"/>
            <a:endParaRPr lang="en-GB" sz="2400" i="1">
              <a:solidFill>
                <a:srgbClr val="FFCC00"/>
              </a:solidFill>
              <a:latin typeface="Arial" charset="0"/>
            </a:endParaRPr>
          </a:p>
          <a:p>
            <a:pPr algn="l"/>
            <a:endParaRPr lang="en-GB" sz="2400" i="1">
              <a:solidFill>
                <a:srgbClr val="FFCC00"/>
              </a:solidFill>
              <a:latin typeface="Arial" charset="0"/>
            </a:endParaRPr>
          </a:p>
          <a:p>
            <a:pPr algn="l"/>
            <a:endParaRPr lang="en-GB" sz="2400" i="1">
              <a:solidFill>
                <a:srgbClr val="FFCC00"/>
              </a:solidFill>
              <a:latin typeface="Arial" charset="0"/>
            </a:endParaRPr>
          </a:p>
          <a:p>
            <a:pPr algn="l"/>
            <a:endParaRPr lang="en-GB" sz="2400" i="1">
              <a:solidFill>
                <a:srgbClr val="FFCC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677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LSE Video: The Platform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72816"/>
            <a:ext cx="61341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LSE Videos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507232"/>
            <a:ext cx="4279776" cy="3937992"/>
          </a:xfrm>
        </p:spPr>
        <p:txBody>
          <a:bodyPr/>
          <a:lstStyle/>
          <a:p>
            <a:pPr marL="0" indent="0"/>
            <a:r>
              <a:rPr lang="en-GB" sz="2000" dirty="0" smtClean="0"/>
              <a:t>Videos aim to </a:t>
            </a:r>
            <a:r>
              <a:rPr lang="en-GB" sz="2000" dirty="0" smtClean="0"/>
              <a:t>make </a:t>
            </a:r>
            <a:r>
              <a:rPr lang="en-GB" sz="2000" dirty="0" smtClean="0"/>
              <a:t>complex information </a:t>
            </a:r>
            <a:endParaRPr lang="en-GB" sz="20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dirty="0" smtClean="0"/>
              <a:t>   </a:t>
            </a:r>
            <a:r>
              <a:rPr lang="en-GB" sz="2000" dirty="0" smtClean="0"/>
              <a:t>easy </a:t>
            </a:r>
            <a:r>
              <a:rPr lang="en-GB" sz="2000" dirty="0" smtClean="0"/>
              <a:t>to understand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fun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easy </a:t>
            </a:r>
            <a:r>
              <a:rPr lang="en-GB" sz="2000" dirty="0" smtClean="0"/>
              <a:t>to find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amenable to platforms such as </a:t>
            </a:r>
            <a:r>
              <a:rPr lang="en-GB" sz="2000" dirty="0" err="1" smtClean="0"/>
              <a:t>YouTube</a:t>
            </a: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easy to distribute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give a professional impression of the work </a:t>
            </a:r>
            <a:endParaRPr lang="en-GB" sz="20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696" y="4797152"/>
            <a:ext cx="3395360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3600400" cy="20027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268760"/>
            <a:ext cx="3677099" cy="20663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Workshops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1403648" y="908720"/>
            <a:ext cx="74676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  <a:buFont typeface="Wingdings" pitchFamily="2" charset="2"/>
              <a:buChar char="n"/>
            </a:pPr>
            <a:endParaRPr lang="en-GB" sz="2000" dirty="0"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b="1" dirty="0" smtClean="0">
                <a:latin typeface="Arial" charset="0"/>
              </a:rPr>
              <a:t>Augmented Travelling Workshop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  <a:buFont typeface="Wingdings" pitchFamily="2" charset="2"/>
              <a:buChar char="n"/>
            </a:pPr>
            <a:r>
              <a:rPr lang="en-GB" sz="2000" dirty="0" smtClean="0">
                <a:latin typeface="Arial" charset="0"/>
              </a:rPr>
              <a:t>December 9th 2010, Thales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</a:pPr>
            <a:endParaRPr lang="en-GB" sz="2400" b="1" dirty="0" smtClean="0">
              <a:latin typeface="Arial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400" b="1" dirty="0" smtClean="0">
                <a:latin typeface="Arial" charset="0"/>
              </a:rPr>
              <a:t>Business </a:t>
            </a:r>
            <a:r>
              <a:rPr lang="en-GB" sz="2400" b="1" dirty="0">
                <a:latin typeface="Arial" charset="0"/>
              </a:rPr>
              <a:t>Models Workshop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  <a:buFont typeface="Wingdings" pitchFamily="2" charset="2"/>
              <a:buChar char="n"/>
            </a:pPr>
            <a:r>
              <a:rPr lang="en-GB" sz="2000" dirty="0">
                <a:latin typeface="Arial" charset="0"/>
              </a:rPr>
              <a:t>May 24</a:t>
            </a:r>
            <a:r>
              <a:rPr lang="en-GB" sz="2000" baseline="30000" dirty="0">
                <a:latin typeface="Arial" charset="0"/>
              </a:rPr>
              <a:t>th</a:t>
            </a:r>
            <a:r>
              <a:rPr lang="en-GB" sz="2000" dirty="0">
                <a:latin typeface="Arial" charset="0"/>
              </a:rPr>
              <a:t> </a:t>
            </a:r>
            <a:r>
              <a:rPr lang="en-GB" sz="2000" dirty="0" smtClean="0">
                <a:latin typeface="Arial" charset="0"/>
              </a:rPr>
              <a:t>2011, LSE</a:t>
            </a:r>
            <a:endParaRPr lang="en-GB" sz="200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9900CC"/>
              </a:buClr>
            </a:pPr>
            <a:endParaRPr lang="en-GB" sz="2000" dirty="0">
              <a:latin typeface="Arial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501008"/>
            <a:ext cx="2880320" cy="21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90113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2781300"/>
            <a:ext cx="7596188" cy="1151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" y="2959224"/>
            <a:ext cx="7467600" cy="685800"/>
          </a:xfrm>
          <a:noFill/>
        </p:spPr>
        <p:txBody>
          <a:bodyPr/>
          <a:lstStyle/>
          <a:p>
            <a:pPr eaLnBrk="1" hangingPunct="1"/>
            <a:r>
              <a:rPr lang="en-GB" sz="4800" dirty="0" smtClean="0">
                <a:solidFill>
                  <a:schemeClr val="bg2"/>
                </a:solidFill>
              </a:rPr>
              <a:t>  Interaction Techniques</a:t>
            </a:r>
            <a:endParaRPr lang="fr-FR" sz="48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 r="49850"/>
          <a:stretch>
            <a:fillRect/>
          </a:stretch>
        </p:blipFill>
        <p:spPr bwMode="auto">
          <a:xfrm>
            <a:off x="-1" y="0"/>
            <a:ext cx="9540553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  <a:ea typeface="ＭＳ Ｐゴシック" pitchFamily="34" charset="-128"/>
              </a:rPr>
              <a:t>3D Displays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29938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00200" y="3810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3D Displays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44972</TotalTime>
  <Words>521</Words>
  <Application>Microsoft Office PowerPoint</Application>
  <PresentationFormat>On-screen Show (4:3)</PresentationFormat>
  <Paragraphs>166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</vt:lpstr>
      <vt:lpstr>Slide 1</vt:lpstr>
      <vt:lpstr>Slide 2</vt:lpstr>
      <vt:lpstr>Slide 3</vt:lpstr>
      <vt:lpstr>LSE Video: The Platform</vt:lpstr>
      <vt:lpstr>LSE Videos</vt:lpstr>
      <vt:lpstr>Workshops</vt:lpstr>
      <vt:lpstr>  Interaction Techniques</vt:lpstr>
      <vt:lpstr>3D Displays</vt:lpstr>
      <vt:lpstr>Slide 9</vt:lpstr>
      <vt:lpstr>Slide 10</vt:lpstr>
      <vt:lpstr>Slide 11</vt:lpstr>
      <vt:lpstr>Slide 12</vt:lpstr>
      <vt:lpstr>Slide 13</vt:lpstr>
      <vt:lpstr>3D Displays</vt:lpstr>
      <vt:lpstr>Pressure Interaction</vt:lpstr>
      <vt:lpstr>Pressure Interaction</vt:lpstr>
      <vt:lpstr>Designing grip patterns and interactions</vt:lpstr>
      <vt:lpstr>Gesture</vt:lpstr>
      <vt:lpstr>Thermal Interaction</vt:lpstr>
      <vt:lpstr>Multi-Point Haptic Interaction</vt:lpstr>
      <vt:lpstr>Tilt Displays</vt:lpstr>
      <vt:lpstr>Tilt Displays</vt:lpstr>
      <vt:lpstr>  Architecture</vt:lpstr>
      <vt:lpstr>Architecture Issues</vt:lpstr>
      <vt:lpstr>Architecture Components</vt:lpstr>
      <vt:lpstr>Architecture PoC Demo </vt:lpstr>
      <vt:lpstr>  Principles &amp; Toolkit</vt:lpstr>
      <vt:lpstr>Toolkit &amp; Prototype</vt:lpstr>
      <vt:lpstr>Slide 29</vt:lpstr>
    </vt:vector>
  </TitlesOfParts>
  <Company>Dene Bank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Garrett</dc:creator>
  <cp:lastModifiedBy>WILLIAMS Jason RD-ILAB-LON</cp:lastModifiedBy>
  <cp:revision>186</cp:revision>
  <dcterms:created xsi:type="dcterms:W3CDTF">2010-09-08T09:14:06Z</dcterms:created>
  <dcterms:modified xsi:type="dcterms:W3CDTF">2011-10-06T14:17:51Z</dcterms:modified>
</cp:coreProperties>
</file>