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7" r:id="rId2"/>
    <p:sldId id="385" r:id="rId3"/>
    <p:sldId id="351" r:id="rId4"/>
    <p:sldId id="352" r:id="rId5"/>
    <p:sldId id="353" r:id="rId6"/>
    <p:sldId id="379" r:id="rId7"/>
    <p:sldId id="354" r:id="rId8"/>
    <p:sldId id="355" r:id="rId9"/>
    <p:sldId id="382" r:id="rId10"/>
    <p:sldId id="383" r:id="rId11"/>
    <p:sldId id="356" r:id="rId12"/>
    <p:sldId id="360" r:id="rId13"/>
    <p:sldId id="359" r:id="rId14"/>
    <p:sldId id="361" r:id="rId15"/>
    <p:sldId id="362" r:id="rId16"/>
    <p:sldId id="363" r:id="rId17"/>
    <p:sldId id="364" r:id="rId18"/>
    <p:sldId id="365" r:id="rId19"/>
    <p:sldId id="366" r:id="rId20"/>
    <p:sldId id="380" r:id="rId21"/>
    <p:sldId id="381" r:id="rId22"/>
    <p:sldId id="369" r:id="rId23"/>
    <p:sldId id="357" r:id="rId24"/>
    <p:sldId id="370" r:id="rId25"/>
    <p:sldId id="371" r:id="rId26"/>
    <p:sldId id="372" r:id="rId27"/>
    <p:sldId id="373" r:id="rId28"/>
    <p:sldId id="384" r:id="rId29"/>
  </p:sldIdLst>
  <p:sldSz cx="9906000" cy="6858000" type="A4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FFCC00"/>
    <a:srgbClr val="000000"/>
    <a:srgbClr val="FF99CC"/>
    <a:srgbClr val="FF9900"/>
    <a:srgbClr val="00FFFF"/>
    <a:srgbClr val="FFFFFF"/>
    <a:srgbClr val="FF0000"/>
    <a:srgbClr val="80008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04" y="-96"/>
      </p:cViewPr>
      <p:guideLst>
        <p:guide orient="horz" pos="216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4640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898525">
              <a:defRPr sz="1000" i="1">
                <a:solidFill>
                  <a:schemeClr val="tx1"/>
                </a:solidFill>
                <a:effectLst/>
                <a:latin typeface="Book Antiqua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-1588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solidFill>
                  <a:schemeClr val="tx1"/>
                </a:solidFill>
                <a:effectLst/>
                <a:latin typeface="Book Antiqua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61500"/>
            <a:ext cx="294640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898525">
              <a:defRPr sz="1000" i="1">
                <a:solidFill>
                  <a:schemeClr val="tx1"/>
                </a:solidFill>
                <a:effectLst/>
                <a:latin typeface="Book Antiqua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6150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solidFill>
                  <a:schemeClr val="tx1"/>
                </a:solidFill>
                <a:effectLst/>
                <a:latin typeface="Book Antiqua" charset="0"/>
              </a:defRPr>
            </a:lvl1pPr>
          </a:lstStyle>
          <a:p>
            <a:fld id="{0ED61708-9211-4812-A935-1D11651A9F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21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4640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49300">
              <a:defRPr sz="1000" i="1">
                <a:solidFill>
                  <a:schemeClr val="tx1"/>
                </a:solidFill>
                <a:effectLst/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-1588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49300">
              <a:defRPr sz="1000" i="1">
                <a:solidFill>
                  <a:schemeClr val="tx1"/>
                </a:solidFill>
                <a:effectLst/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61500"/>
            <a:ext cx="294640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49300">
              <a:defRPr sz="1000" i="1">
                <a:solidFill>
                  <a:schemeClr val="tx1"/>
                </a:solidFill>
                <a:effectLst/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61500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49300">
              <a:defRPr sz="1000" i="1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32F6A200-AD3D-4386-B8B5-BB7B5E3775F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39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863600"/>
            <a:ext cx="5038725" cy="3484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36055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pitchFamily="-111" charset="-128"/>
      </a:defRPr>
    </a:lvl1pPr>
    <a:lvl2pPr marL="454025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+mn-cs"/>
      </a:defRPr>
    </a:lvl2pPr>
    <a:lvl3pPr marL="906463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+mn-cs"/>
      </a:defRPr>
    </a:lvl3pPr>
    <a:lvl4pPr marL="1360488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+mn-cs"/>
      </a:defRPr>
    </a:lvl4pPr>
    <a:lvl5pPr marL="1812925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It was found that wireless relays generally only benefit large cells and not small cells, hence it is not included in this example and the ERG is lower.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C05C7-9313-4E26-AFDD-577867ACD01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2462C-3F85-464B-A812-FDD069E471B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DC87D1-C844-400F-96C0-C85CBADABE97}" type="slidenum">
              <a:rPr lang="zh-CN" altLang="en-US">
                <a:latin typeface="Times" pitchFamily="18" charset="0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>
              <a:latin typeface="Times" pitchFamily="18" charset="0"/>
              <a:cs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EA275F-F745-48D1-950F-46DB86DF73CA}" type="slidenum">
              <a:rPr lang="zh-CN" altLang="en-US" sz="1200">
                <a:latin typeface="Times" pitchFamily="18" charset="0"/>
                <a:cs typeface="宋体"/>
              </a:rPr>
              <a:pPr algn="r"/>
              <a:t>15</a:t>
            </a:fld>
            <a:endParaRPr lang="en-US" altLang="zh-CN" sz="1200">
              <a:latin typeface="Times" pitchFamily="18" charset="0"/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7959B-2FB2-4EEB-AFDC-70DD848D3037}" type="slidenum">
              <a:rPr lang="zh-CN" altLang="en-US">
                <a:latin typeface="Times" pitchFamily="18" charset="0"/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>
              <a:latin typeface="Times" pitchFamily="18" charset="0"/>
              <a:cs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C5E993-2DA8-49D6-A113-C8800051DC3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F7C80F-783F-4E90-B995-37473FC3A3C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657F0A-6E6B-41B2-B2C4-50AF54C30C2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Here we present integration slides for a constant deployment of same number and location of cell-sites. </a:t>
            </a:r>
          </a:p>
          <a:p>
            <a:r>
              <a:rPr lang="en-GB" smtClean="0"/>
              <a:t>Technique implementation notes:   Coordinated Scheduler pairs 2 neighbouring cells (including relays) and transmits in 2 player sequential game theory.   Mechanical relaying is for an urban mobility model where 100% of the data is delay tolerant for up to 1 TTI (1ms), and UEs that are moving closer to an already camped on cell/relay will delay the downlink transmission.    Wi-Fi offloading assumes 30% of the data is traffic and can be offloaded to a Wi-Fi to transmit to a UE, with a Wi-Fi density of 30 per sq km (London density). The relay-UE capacity is limited by the minimum of the cell-relay and relay-UE capacities.  The relays are low power 1W decode-and-forward relays placed at the cell-edge.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CFA6C3-286A-4A08-AC69-F887520BEE6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2650" y="863600"/>
            <a:ext cx="503237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Here we present integration slides for a constant deployment of same number and location of cell-sites. </a:t>
            </a:r>
          </a:p>
          <a:p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C2070-5AE0-4740-B765-B250A60754A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533400"/>
            <a:ext cx="18669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0"/>
            <a:ext cx="54483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624" y="188640"/>
            <a:ext cx="7467600" cy="6858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616" y="1340768"/>
            <a:ext cx="7467600" cy="5105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2480" y="4293096"/>
            <a:ext cx="858177" cy="57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altLang="zh-CN"/>
              <a:t>&lt;Slide Number&gt;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2480" y="4293096"/>
            <a:ext cx="858177" cy="57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altLang="zh-CN"/>
              <a:t>&lt;Slide Number&gt;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43000"/>
            <a:ext cx="3657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143000"/>
            <a:ext cx="3657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 userDrawn="1"/>
        </p:nvGrpSpPr>
        <p:grpSpPr bwMode="auto">
          <a:xfrm>
            <a:off x="0" y="0"/>
            <a:ext cx="9906000" cy="6858000"/>
            <a:chOff x="0" y="0"/>
            <a:chExt cx="5856" cy="4320"/>
          </a:xfrm>
        </p:grpSpPr>
        <p:pic>
          <p:nvPicPr>
            <p:cNvPr id="1032" name="Picture 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585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3" name="Group 10"/>
            <p:cNvGrpSpPr>
              <a:grpSpLocks/>
            </p:cNvGrpSpPr>
            <p:nvPr/>
          </p:nvGrpSpPr>
          <p:grpSpPr bwMode="auto">
            <a:xfrm>
              <a:off x="0" y="73"/>
              <a:ext cx="5780" cy="4247"/>
              <a:chOff x="0" y="73"/>
              <a:chExt cx="5780" cy="4247"/>
            </a:xfrm>
          </p:grpSpPr>
          <p:pic>
            <p:nvPicPr>
              <p:cNvPr id="1034" name="Picture 11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074" y="73"/>
                <a:ext cx="706" cy="356"/>
              </a:xfrm>
              <a:prstGeom prst="rect">
                <a:avLst/>
              </a:prstGeom>
              <a:solidFill>
                <a:srgbClr val="F6C31B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0" y="3974"/>
                <a:ext cx="91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GB" sz="1000" b="1">
                    <a:solidFill>
                      <a:srgbClr val="660066"/>
                    </a:solidFill>
                    <a:effectLst/>
                  </a:rPr>
                  <a:t>www.mobilevce.com</a:t>
                </a:r>
                <a:endParaRPr lang="en-GB" sz="2800" b="1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>
                <a:off x="1012" y="572"/>
                <a:ext cx="4272" cy="0"/>
              </a:xfrm>
              <a:prstGeom prst="line">
                <a:avLst/>
              </a:prstGeom>
              <a:noFill/>
              <a:ln w="22225">
                <a:solidFill>
                  <a:srgbClr val="F6C31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1" charset="0"/>
                  <a:ea typeface="+mn-ea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0" y="4185"/>
                <a:ext cx="8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800" b="1">
                    <a:solidFill>
                      <a:srgbClr val="660066"/>
                    </a:solidFill>
                    <a:effectLst/>
                    <a:cs typeface="Arial" charset="0"/>
                  </a:rPr>
                  <a:t>© 2011 Mobile VCE</a:t>
                </a:r>
                <a:endParaRPr lang="en-GB" sz="1200" b="1">
                  <a:solidFill>
                    <a:schemeClr val="tx1"/>
                  </a:solidFill>
                  <a:effectLst/>
                  <a:cs typeface="Arial" charset="0"/>
                </a:endParaRPr>
              </a:p>
            </p:txBody>
          </p:sp>
        </p:grp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712640" y="260648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 – main words Capitalised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4608" y="1340768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 – NB Minimum font size, don’t go smaller !!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40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7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&lt;Slide Number&gt;</a:t>
            </a:r>
          </a:p>
        </p:txBody>
      </p:sp>
      <p:pic>
        <p:nvPicPr>
          <p:cNvPr id="1031" name="Picture 12" descr="VCE logo+tagline(300dpi)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8464" y="116632"/>
            <a:ext cx="120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charset="2"/>
        <a:defRPr sz="2800" b="1">
          <a:solidFill>
            <a:srgbClr val="000000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charset="2"/>
        <a:buChar char="n"/>
        <a:defRPr sz="2000">
          <a:solidFill>
            <a:srgbClr val="000000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charset="2"/>
        <a:buChar char="n"/>
        <a:defRPr>
          <a:solidFill>
            <a:srgbClr val="000000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charset="2"/>
        <a:buChar char="n"/>
        <a:defRPr sz="1600">
          <a:solidFill>
            <a:srgbClr val="000000"/>
          </a:solidFill>
          <a:latin typeface="+mn-lt"/>
          <a:ea typeface="ＭＳ Ｐゴシック" pitchFamily="-111" charset="-128"/>
        </a:defRPr>
      </a:lvl4pPr>
      <a:lvl5pPr marL="20955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2"/>
        <a:buChar char="u"/>
        <a:defRPr sz="1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527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1" charset="2"/>
        <a:buChar char="u"/>
        <a:defRPr sz="1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0099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1" charset="2"/>
        <a:buChar char="u"/>
        <a:defRPr sz="1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671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1" charset="2"/>
        <a:buChar char="u"/>
        <a:defRPr sz="1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9243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1" charset="2"/>
        <a:buChar char="u"/>
        <a:defRPr sz="1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594" y="-77788"/>
            <a:ext cx="1015365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036" y="538163"/>
            <a:ext cx="1558131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332956" y="-61913"/>
            <a:ext cx="0" cy="5068888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68821" y="1616076"/>
            <a:ext cx="5541169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i="1" dirty="0">
                <a:solidFill>
                  <a:srgbClr val="FFCC00"/>
                </a:solidFill>
              </a:rPr>
              <a:t>Core 5 Programme</a:t>
            </a:r>
            <a:endParaRPr lang="en-GB" sz="2400" b="1" dirty="0">
              <a:solidFill>
                <a:srgbClr val="FFCC00"/>
              </a:solidFill>
            </a:endParaRPr>
          </a:p>
          <a:p>
            <a:pPr>
              <a:lnSpc>
                <a:spcPct val="120000"/>
              </a:lnSpc>
            </a:pPr>
            <a:endParaRPr lang="en-GB" sz="2800" b="1" dirty="0">
              <a:solidFill>
                <a:srgbClr val="FFCC00"/>
              </a:solidFill>
            </a:endParaRPr>
          </a:p>
          <a:p>
            <a:r>
              <a:rPr lang="en-GB" sz="2800" b="1" dirty="0">
                <a:solidFill>
                  <a:srgbClr val="FFCC00"/>
                </a:solidFill>
              </a:rPr>
              <a:t>Green Radio </a:t>
            </a:r>
            <a:r>
              <a:rPr lang="en-US" sz="2800" b="1" dirty="0">
                <a:solidFill>
                  <a:srgbClr val="FFCC00"/>
                </a:solidFill>
              </a:rPr>
              <a:t>–</a:t>
            </a:r>
            <a:r>
              <a:rPr lang="en-GB" sz="2800" b="1" dirty="0">
                <a:solidFill>
                  <a:srgbClr val="FFCC00"/>
                </a:solidFill>
              </a:rPr>
              <a:t> Sustainable Wireless Networks</a:t>
            </a:r>
          </a:p>
          <a:p>
            <a:r>
              <a:rPr lang="en-GB" i="1" dirty="0">
                <a:solidFill>
                  <a:srgbClr val="FFCC00"/>
                </a:solidFill>
              </a:rPr>
              <a:t>Research Review - October </a:t>
            </a:r>
            <a:r>
              <a:rPr lang="en-GB" i="1" dirty="0" smtClean="0">
                <a:solidFill>
                  <a:srgbClr val="FFCC00"/>
                </a:solidFill>
              </a:rPr>
              <a:t>2011</a:t>
            </a:r>
            <a:endParaRPr lang="en-GB" sz="2400" i="1" dirty="0">
              <a:solidFill>
                <a:srgbClr val="FFCC00"/>
              </a:solidFill>
            </a:endParaRPr>
          </a:p>
          <a:p>
            <a:endParaRPr lang="en-GB" sz="2400" i="1" dirty="0">
              <a:solidFill>
                <a:srgbClr val="FFCC00"/>
              </a:solidFill>
            </a:endParaRPr>
          </a:p>
          <a:p>
            <a:endParaRPr lang="en-GB" sz="2400" i="1" dirty="0">
              <a:solidFill>
                <a:srgbClr val="FFCC00"/>
              </a:solidFill>
            </a:endParaRPr>
          </a:p>
          <a:p>
            <a:r>
              <a:rPr lang="en-GB" sz="2000" dirty="0">
                <a:solidFill>
                  <a:srgbClr val="FFCC00"/>
                </a:solidFill>
              </a:rPr>
              <a:t>Simon Fletcher</a:t>
            </a:r>
          </a:p>
          <a:p>
            <a:endParaRPr lang="en-GB" i="1" dirty="0" smtClean="0">
              <a:solidFill>
                <a:srgbClr val="FFCC00"/>
              </a:solidFill>
            </a:endParaRPr>
          </a:p>
          <a:p>
            <a:r>
              <a:rPr lang="en-GB" i="1" dirty="0" smtClean="0">
                <a:solidFill>
                  <a:srgbClr val="FFCC00"/>
                </a:solidFill>
              </a:rPr>
              <a:t>Industrial </a:t>
            </a:r>
            <a:r>
              <a:rPr lang="en-GB" i="1" dirty="0">
                <a:solidFill>
                  <a:srgbClr val="FFCC00"/>
                </a:solidFill>
              </a:rPr>
              <a:t>Steering Group Chair</a:t>
            </a:r>
            <a:br>
              <a:rPr lang="en-GB" i="1" dirty="0">
                <a:solidFill>
                  <a:srgbClr val="FFCC00"/>
                </a:solidFill>
              </a:rPr>
            </a:br>
            <a:r>
              <a:rPr lang="en-GB" i="1" dirty="0">
                <a:solidFill>
                  <a:srgbClr val="FFCC00"/>
                </a:solidFill>
              </a:rPr>
              <a:t>for Green Radio</a:t>
            </a:r>
          </a:p>
          <a:p>
            <a:endParaRPr lang="en-GB" i="1" dirty="0">
              <a:solidFill>
                <a:srgbClr val="FFCC00"/>
              </a:solidFill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9286876" y="6326188"/>
            <a:ext cx="5417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smtClean="0"/>
              <a:t>V1.0</a:t>
            </a:r>
            <a:endParaRPr lang="en-GB" sz="1000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9064" y="4856803"/>
            <a:ext cx="1159396" cy="3003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" name="Picture 12" descr="VCE logo+tagline(300dpi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1032" y="548679"/>
            <a:ext cx="1440160" cy="69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624" y="332656"/>
            <a:ext cx="7467600" cy="6858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Random Network Coding (R-NC) </a:t>
            </a:r>
          </a:p>
        </p:txBody>
      </p:sp>
      <p:pic>
        <p:nvPicPr>
          <p:cNvPr id="25602" name="Picture 8" descr="Research brief.jpg"/>
          <p:cNvPicPr>
            <a:picLocks noChangeAspect="1"/>
          </p:cNvPicPr>
          <p:nvPr/>
        </p:nvPicPr>
        <p:blipFill>
          <a:blip r:embed="rId2"/>
          <a:srcRect l="19775" t="29677" r="4720" b="6715"/>
          <a:stretch>
            <a:fillRect/>
          </a:stretch>
        </p:blipFill>
        <p:spPr bwMode="auto">
          <a:xfrm>
            <a:off x="5035550" y="3573016"/>
            <a:ext cx="48704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ontent Placeholder 5"/>
          <p:cNvSpPr>
            <a:spLocks/>
          </p:cNvSpPr>
          <p:nvPr/>
        </p:nvSpPr>
        <p:spPr bwMode="auto">
          <a:xfrm>
            <a:off x="1640632" y="1268760"/>
            <a:ext cx="78480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700" dirty="0">
                <a:latin typeface="Calibri" pitchFamily="34" charset="0"/>
                <a:ea typeface="ＭＳ Ｐゴシック"/>
                <a:cs typeface="ＭＳ Ｐゴシック"/>
              </a:rPr>
              <a:t>R-NC is a </a:t>
            </a:r>
            <a:r>
              <a:rPr lang="en-GB" sz="2700" u="sng" dirty="0" err="1">
                <a:latin typeface="Calibri" pitchFamily="34" charset="0"/>
                <a:ea typeface="ＭＳ Ｐゴシック"/>
                <a:cs typeface="ＭＳ Ｐゴシック"/>
              </a:rPr>
              <a:t>rateless</a:t>
            </a:r>
            <a:r>
              <a:rPr lang="en-GB" sz="2700" u="sng" dirty="0">
                <a:latin typeface="Calibri" pitchFamily="34" charset="0"/>
                <a:ea typeface="ＭＳ Ｐゴシック"/>
                <a:cs typeface="ＭＳ Ｐゴシック"/>
              </a:rPr>
              <a:t> code</a:t>
            </a:r>
            <a:r>
              <a:rPr lang="en-GB" sz="2700" dirty="0">
                <a:latin typeface="Calibri" pitchFamily="34" charset="0"/>
                <a:ea typeface="ＭＳ Ｐゴシック"/>
                <a:cs typeface="ＭＳ Ｐゴシック"/>
              </a:rPr>
              <a:t> alternative to HARQ in LTE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700" dirty="0">
                <a:latin typeface="Calibri" pitchFamily="34" charset="0"/>
                <a:ea typeface="ＭＳ Ｐゴシック"/>
                <a:cs typeface="ＭＳ Ｐゴシック"/>
              </a:rPr>
              <a:t>Downlink data is transmitted to the terminal until the data is decoded and ACK received</a:t>
            </a:r>
            <a:endParaRPr lang="en-GB" sz="2700" dirty="0">
              <a:solidFill>
                <a:srgbClr val="0066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" name="Content Placeholder 5"/>
          <p:cNvSpPr>
            <a:spLocks/>
          </p:cNvSpPr>
          <p:nvPr/>
        </p:nvSpPr>
        <p:spPr bwMode="auto">
          <a:xfrm>
            <a:off x="1568624" y="3284984"/>
            <a:ext cx="352839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None/>
            </a:pPr>
            <a:r>
              <a:rPr lang="en-GB" sz="2400" b="1" u="sng" dirty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Key Advantages: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 Reduced Delay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 Lower signalling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 Better Robustness in Fast Fading Scenarios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None/>
            </a:pPr>
            <a:endParaRPr lang="en-GB" sz="2400" dirty="0">
              <a:solidFill>
                <a:srgbClr val="0066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67810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n-lt"/>
              </a:rPr>
              <a:t>Fibre2Air for cellular Applications</a:t>
            </a:r>
            <a:endParaRPr lang="en-GB" sz="3200" b="1" dirty="0">
              <a:latin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365" y="1200151"/>
            <a:ext cx="3083586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679" y="1200150"/>
            <a:ext cx="4698471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7761" y="4805364"/>
            <a:ext cx="115914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8308" y="4419601"/>
            <a:ext cx="410514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423069" y="3962401"/>
            <a:ext cx="188833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Conventional BTS/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PicoBTS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2631282" y="3962401"/>
            <a:ext cx="214286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Optical Connection to ~BTS and OMC</a:t>
            </a:r>
          </a:p>
        </p:txBody>
      </p: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5582445" y="3657601"/>
            <a:ext cx="279122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General Configuration of Fibre2Air System</a:t>
            </a:r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101469" y="5334001"/>
            <a:ext cx="188833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A two element antenna with optical feed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3384550" y="4799014"/>
            <a:ext cx="233375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Comparison of measured and simulated elevation patterns for a 2 element optically fed antenna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8624" y="116632"/>
            <a:ext cx="7776864" cy="8367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ea typeface="ＭＳ Ｐゴシック" pitchFamily="34" charset="-128"/>
              </a:rPr>
              <a:t>GR Integration Approach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6616" y="980728"/>
            <a:ext cx="8089900" cy="3505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GB" sz="2400" b="0" dirty="0" smtClean="0">
                <a:ea typeface="ＭＳ Ｐゴシック"/>
                <a:cs typeface="ＭＳ Ｐゴシック"/>
              </a:rPr>
              <a:t>Researchers have documented key energy gain results in the </a:t>
            </a:r>
            <a:r>
              <a:rPr lang="en-GB" sz="2400" dirty="0" smtClean="0">
                <a:ea typeface="ＭＳ Ｐゴシック"/>
                <a:cs typeface="ＭＳ Ｐゴシック"/>
              </a:rPr>
              <a:t>Register of Technologies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GB" sz="2400" dirty="0" smtClean="0">
                <a:ea typeface="ＭＳ Ｐゴシック"/>
                <a:cs typeface="ＭＳ Ｐゴシック"/>
              </a:rPr>
              <a:t>Need to be careful about the combining approach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–"/>
              <a:defRPr/>
            </a:pPr>
            <a:r>
              <a:rPr lang="en-GB" sz="2400" b="1" dirty="0" smtClean="0">
                <a:ea typeface="ＭＳ Ｐゴシック"/>
                <a:cs typeface="ＭＳ Ｐゴシック"/>
              </a:rPr>
              <a:t>The benefits of one method may be reduced or cancelled out when combined with another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GB" sz="2400" dirty="0" smtClean="0">
                <a:ea typeface="ＭＳ Ｐゴシック"/>
                <a:cs typeface="ＭＳ Ｐゴシック"/>
              </a:rPr>
              <a:t>Developing a Techniques combining matrix to assess whether gains can be added safely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–"/>
              <a:defRPr/>
            </a:pPr>
            <a:endParaRPr lang="en-GB" sz="2400" b="1" dirty="0" smtClean="0">
              <a:ea typeface="ＭＳ Ｐゴシック"/>
              <a:cs typeface="ＭＳ Ｐゴシック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•"/>
              <a:defRPr/>
            </a:pPr>
            <a:endParaRPr lang="en-GB" sz="2400" dirty="0" smtClean="0">
              <a:ea typeface="ＭＳ Ｐゴシック"/>
              <a:cs typeface="ＭＳ Ｐゴシック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•"/>
              <a:defRPr/>
            </a:pPr>
            <a:endParaRPr lang="en-GB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067190" y="4443413"/>
            <a:ext cx="2105025" cy="6413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Register of Technologies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201569" y="4437063"/>
            <a:ext cx="2495418" cy="6413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Energy Combining Matrix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094825" y="5589588"/>
            <a:ext cx="2105025" cy="64135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Calibri" pitchFamily="34" charset="0"/>
              </a:rPr>
              <a:t>Energy Saving Assessment</a:t>
            </a:r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4875610" y="4508500"/>
            <a:ext cx="624284" cy="503238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953000" y="4433889"/>
            <a:ext cx="46778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</a:t>
            </a: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4172215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4172215" y="4797425"/>
            <a:ext cx="703395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 flipV="1">
            <a:off x="5499894" y="4797425"/>
            <a:ext cx="703395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5186892" y="5013326"/>
            <a:ext cx="0" cy="576263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900" dirty="0" smtClean="0">
                <a:latin typeface="Arial" charset="0"/>
                <a:ea typeface="ＭＳ Ｐゴシック"/>
                <a:cs typeface="ＭＳ Ｐゴシック"/>
              </a:rPr>
              <a:t/>
            </a:r>
            <a:br>
              <a:rPr lang="en-GB" sz="2900" dirty="0" smtClean="0">
                <a:latin typeface="Arial" charset="0"/>
                <a:ea typeface="ＭＳ Ｐゴシック"/>
                <a:cs typeface="ＭＳ Ｐゴシック"/>
              </a:rPr>
            </a:br>
            <a:r>
              <a:rPr lang="en-GB" sz="3200" dirty="0" smtClean="0">
                <a:ea typeface="ＭＳ Ｐゴシック" pitchFamily="34" charset="-128"/>
              </a:rPr>
              <a:t>GR Integration Approach</a:t>
            </a:r>
            <a:r>
              <a:rPr lang="en-GB" sz="2900" dirty="0" smtClean="0">
                <a:latin typeface="Arial" charset="0"/>
                <a:ea typeface="ＭＳ Ｐゴシック"/>
                <a:cs typeface="ＭＳ Ｐゴシック"/>
              </a:rPr>
              <a:t/>
            </a:r>
            <a:br>
              <a:rPr lang="en-GB" sz="2900" dirty="0" smtClean="0">
                <a:latin typeface="Arial" charset="0"/>
                <a:ea typeface="ＭＳ Ｐゴシック"/>
                <a:cs typeface="ＭＳ Ｐゴシック"/>
              </a:rPr>
            </a:br>
            <a:endParaRPr lang="de-DE" sz="2900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>
          <a:xfrm>
            <a:off x="1520296" y="980728"/>
            <a:ext cx="8385704" cy="57324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b="1" dirty="0" smtClean="0">
                <a:ea typeface="ＭＳ Ｐゴシック"/>
                <a:cs typeface="ＭＳ Ｐゴシック"/>
              </a:rPr>
              <a:t>Purpose:</a:t>
            </a:r>
          </a:p>
          <a:p>
            <a:pPr marL="539750" lvl="1" indent="-276225">
              <a:lnSpc>
                <a:spcPct val="120000"/>
              </a:lnSpc>
              <a:spcBef>
                <a:spcPct val="0"/>
              </a:spcBef>
              <a:buClr>
                <a:srgbClr val="7030A0"/>
              </a:buClr>
            </a:pPr>
            <a:r>
              <a:rPr lang="en-GB" sz="2400" dirty="0" smtClean="0">
                <a:ea typeface="ＭＳ Ｐゴシック"/>
                <a:cs typeface="ＭＳ Ｐゴシック"/>
              </a:rPr>
              <a:t>Identify radio techniques that can be successfully combined for energy saving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b="1" dirty="0" smtClean="0">
                <a:ea typeface="ＭＳ Ｐゴシック"/>
                <a:cs typeface="ＭＳ Ｐゴシック"/>
              </a:rPr>
              <a:t>Integration Methodology:</a:t>
            </a:r>
            <a:endParaRPr lang="en-GB" sz="2400" b="1" dirty="0" smtClean="0">
              <a:solidFill>
                <a:srgbClr val="006600"/>
              </a:solidFill>
              <a:ea typeface="ＭＳ Ｐゴシック"/>
              <a:cs typeface="ＭＳ Ｐゴシック"/>
            </a:endParaRPr>
          </a:p>
          <a:p>
            <a:pPr marL="539750" lvl="1" indent="-276225">
              <a:lnSpc>
                <a:spcPct val="120000"/>
              </a:lnSpc>
              <a:spcBef>
                <a:spcPct val="0"/>
              </a:spcBef>
            </a:pPr>
            <a:r>
              <a:rPr lang="en-GB" sz="2400" dirty="0" smtClean="0">
                <a:ea typeface="ＭＳ Ｐゴシック"/>
                <a:cs typeface="ＭＳ Ｐゴシック"/>
              </a:rPr>
              <a:t>Energy Saving Results in Register of Technologies</a:t>
            </a:r>
          </a:p>
          <a:p>
            <a:pPr marL="539750" lvl="1" indent="-276225">
              <a:lnSpc>
                <a:spcPct val="120000"/>
              </a:lnSpc>
              <a:spcBef>
                <a:spcPct val="0"/>
              </a:spcBef>
            </a:pPr>
            <a:r>
              <a:rPr lang="en-GB" sz="2400" dirty="0" smtClean="0">
                <a:ea typeface="ＭＳ Ｐゴシック"/>
                <a:cs typeface="ＭＳ Ｐゴシック"/>
              </a:rPr>
              <a:t>Combining Matrix Identifies Combining Gains </a:t>
            </a:r>
          </a:p>
          <a:p>
            <a:pPr marL="539750" lvl="1" indent="-276225">
              <a:lnSpc>
                <a:spcPct val="120000"/>
              </a:lnSpc>
              <a:spcBef>
                <a:spcPct val="0"/>
              </a:spcBef>
            </a:pPr>
            <a:r>
              <a:rPr lang="en-GB" sz="2400" dirty="0" smtClean="0">
                <a:ea typeface="ＭＳ Ｐゴシック"/>
                <a:cs typeface="ＭＳ Ｐゴシック"/>
              </a:rPr>
              <a:t>Simulation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b="1" dirty="0" smtClean="0">
                <a:ea typeface="ＭＳ Ｐゴシック"/>
                <a:cs typeface="ＭＳ Ｐゴシック"/>
              </a:rPr>
              <a:t>Technical Approaches Integrated for scenarios:</a:t>
            </a:r>
          </a:p>
          <a:p>
            <a:pPr marL="539750" lvl="1" indent="-276225">
              <a:lnSpc>
                <a:spcPct val="120000"/>
              </a:lnSpc>
              <a:spcBef>
                <a:spcPct val="0"/>
              </a:spcBef>
              <a:buClr>
                <a:srgbClr val="7030A0"/>
              </a:buClr>
            </a:pPr>
            <a:r>
              <a:rPr lang="en-GB" sz="2400" dirty="0" smtClean="0">
                <a:latin typeface="Arial" charset="0"/>
                <a:ea typeface="ＭＳ Ｐゴシック"/>
                <a:cs typeface="ＭＳ Ｐゴシック"/>
              </a:rPr>
              <a:t>Wide Area Macro: </a:t>
            </a:r>
            <a:r>
              <a:rPr lang="en-GB" sz="2400" dirty="0" smtClean="0">
                <a:ea typeface="ＭＳ Ｐゴシック"/>
                <a:cs typeface="ＭＳ Ｐゴシック"/>
              </a:rPr>
              <a:t>High and Low Traffic Load</a:t>
            </a:r>
          </a:p>
          <a:p>
            <a:pPr marL="539750" lvl="1" indent="-276225">
              <a:lnSpc>
                <a:spcPct val="130000"/>
              </a:lnSpc>
              <a:spcBef>
                <a:spcPct val="0"/>
              </a:spcBef>
              <a:buClr>
                <a:srgbClr val="7030A0"/>
              </a:buClr>
            </a:pPr>
            <a:r>
              <a:rPr lang="en-GB" sz="2400" dirty="0" smtClean="0">
                <a:latin typeface="Arial" charset="0"/>
                <a:ea typeface="ＭＳ Ｐゴシック"/>
                <a:cs typeface="ＭＳ Ｐゴシック"/>
              </a:rPr>
              <a:t>Enterprise (</a:t>
            </a:r>
            <a:r>
              <a:rPr lang="en-GB" sz="2400" dirty="0" err="1" smtClean="0">
                <a:latin typeface="Arial" charset="0"/>
                <a:ea typeface="ＭＳ Ｐゴシック"/>
                <a:cs typeface="ＭＳ Ｐゴシック"/>
              </a:rPr>
              <a:t>WiFi</a:t>
            </a:r>
            <a:r>
              <a:rPr lang="en-GB" sz="2400" dirty="0" smtClean="0">
                <a:latin typeface="Arial" charset="0"/>
                <a:ea typeface="ＭＳ Ｐゴシック"/>
                <a:cs typeface="ＭＳ Ｐゴシック"/>
              </a:rPr>
              <a:t>/Small-Cell): High traffic load, high capacity small cell</a:t>
            </a:r>
          </a:p>
          <a:p>
            <a:pPr marL="539750" lvl="1" indent="-276225">
              <a:lnSpc>
                <a:spcPct val="140000"/>
              </a:lnSpc>
              <a:spcBef>
                <a:spcPct val="0"/>
              </a:spcBef>
              <a:buClr>
                <a:srgbClr val="7030A0"/>
              </a:buClr>
            </a:pPr>
            <a:r>
              <a:rPr lang="en-GB" sz="2400" dirty="0" smtClean="0">
                <a:latin typeface="Arial" charset="0"/>
                <a:ea typeface="ＭＳ Ｐゴシック"/>
                <a:cs typeface="ＭＳ Ｐゴシック"/>
              </a:rPr>
              <a:t>Dense Urban </a:t>
            </a:r>
            <a:r>
              <a:rPr lang="en-GB" sz="2400" dirty="0" err="1" smtClean="0">
                <a:latin typeface="Arial" charset="0"/>
                <a:ea typeface="ＭＳ Ｐゴシック"/>
                <a:cs typeface="ＭＳ Ｐゴシック"/>
              </a:rPr>
              <a:t>HetNet</a:t>
            </a:r>
            <a:r>
              <a:rPr lang="en-GB" sz="2400" dirty="0" smtClean="0">
                <a:latin typeface="Arial" charset="0"/>
                <a:ea typeface="ＭＳ Ｐゴシック"/>
                <a:cs typeface="ＭＳ Ｐゴシック"/>
              </a:rPr>
              <a:t>: Traffic offloading + </a:t>
            </a:r>
            <a:r>
              <a:rPr lang="en-GB" sz="2400" dirty="0" smtClean="0">
                <a:ea typeface="ＭＳ Ｐゴシック"/>
                <a:cs typeface="ＭＳ Ｐゴシック"/>
              </a:rPr>
              <a:t>High and Low Traffic Load</a:t>
            </a:r>
            <a:endParaRPr lang="en-GB" sz="2400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784648" y="1052736"/>
            <a:ext cx="780097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Clr>
                <a:srgbClr val="9900CC"/>
              </a:buClr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30" name="Group 114"/>
          <p:cNvGraphicFramePr>
            <a:graphicFrameLocks noGrp="1"/>
          </p:cNvGraphicFramePr>
          <p:nvPr>
            <p:ph idx="4294967295"/>
          </p:nvPr>
        </p:nvGraphicFramePr>
        <p:xfrm>
          <a:off x="851298" y="928689"/>
          <a:ext cx="8822531" cy="4918077"/>
        </p:xfrm>
        <a:graphic>
          <a:graphicData uri="http://schemas.openxmlformats.org/drawingml/2006/table">
            <a:tbl>
              <a:tblPr/>
              <a:tblGrid>
                <a:gridCol w="1128183"/>
                <a:gridCol w="926967"/>
                <a:gridCol w="808302"/>
                <a:gridCol w="773906"/>
                <a:gridCol w="1136783"/>
                <a:gridCol w="995759"/>
                <a:gridCol w="835819"/>
                <a:gridCol w="1198695"/>
                <a:gridCol w="1018117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Estimate of ERG [%]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Antenna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Multi-hop  Relaying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BS Coop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R-NC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Interference cancellation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Packet  Scheduling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Antenna (Lingjian)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50 RF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 (Kostas)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Multi-hop Relaying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(Panayiotis)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(Diogo)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(Auon), (Jiayi)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80 (P)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53 (D)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20 (A)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92 RF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(J)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BS Coop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(Tuan)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R-NC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(Chadi)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Interference Cancelation (Ivan)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scheduling (Bernice)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(Charles)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45 (B)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 (C)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4909" name="TextBox 5"/>
          <p:cNvSpPr txBox="1">
            <a:spLocks noChangeArrowheads="1"/>
          </p:cNvSpPr>
          <p:nvPr/>
        </p:nvSpPr>
        <p:spPr bwMode="auto">
          <a:xfrm>
            <a:off x="1496616" y="0"/>
            <a:ext cx="71182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ＭＳ Ｐゴシック" pitchFamily="-111" charset="-128"/>
              </a:rPr>
              <a:t>Wide Area Macro:</a:t>
            </a:r>
          </a:p>
          <a:p>
            <a:r>
              <a:rPr lang="en-GB" sz="28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ＭＳ Ｐゴシック" pitchFamily="-111" charset="-128"/>
              </a:rPr>
              <a:t>High </a:t>
            </a:r>
            <a:r>
              <a:rPr lang="en-GB" sz="2800" b="1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ＭＳ Ｐゴシック" pitchFamily="-111" charset="-128"/>
              </a:rPr>
              <a:t>Load Techniques Matrix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24608" y="6019801"/>
            <a:ext cx="8242340" cy="597296"/>
            <a:chOff x="1672190" y="5702513"/>
            <a:chExt cx="7608368" cy="597093"/>
          </a:xfrm>
        </p:grpSpPr>
        <p:sp>
          <p:nvSpPr>
            <p:cNvPr id="34911" name="Text Box 107"/>
            <p:cNvSpPr txBox="1">
              <a:spLocks noChangeArrowheads="1"/>
            </p:cNvSpPr>
            <p:nvPr/>
          </p:nvSpPr>
          <p:spPr bwMode="auto">
            <a:xfrm>
              <a:off x="4929190" y="5715214"/>
              <a:ext cx="4351368" cy="30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rgbClr val="000000"/>
                  </a:solidFill>
                  <a:latin typeface="Verdana" pitchFamily="34" charset="0"/>
                </a:rPr>
                <a:t>Less than the cumulative benefit of the two</a:t>
              </a:r>
              <a:r>
                <a:rPr lang="en-GB" sz="1400" dirty="0">
                  <a:solidFill>
                    <a:srgbClr val="000000"/>
                  </a:solidFill>
                  <a:latin typeface="Times" pitchFamily="18" charset="0"/>
                </a:rPr>
                <a:t>  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672190" y="5702513"/>
              <a:ext cx="7471842" cy="597093"/>
              <a:chOff x="1672158" y="5715011"/>
              <a:chExt cx="7471842" cy="597093"/>
            </a:xfrm>
          </p:grpSpPr>
          <p:sp>
            <p:nvSpPr>
              <p:cNvPr id="34913" name="Text Box 104"/>
              <p:cNvSpPr txBox="1">
                <a:spLocks noChangeArrowheads="1"/>
              </p:cNvSpPr>
              <p:nvPr/>
            </p:nvSpPr>
            <p:spPr bwMode="auto">
              <a:xfrm>
                <a:off x="1672158" y="5716502"/>
                <a:ext cx="3457599" cy="304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dirty="0">
                    <a:solidFill>
                      <a:srgbClr val="000000"/>
                    </a:solidFill>
                    <a:latin typeface="Verdana" pitchFamily="34" charset="0"/>
                  </a:rPr>
                  <a:t>Full benefit of both techniques</a:t>
                </a:r>
                <a:r>
                  <a:rPr lang="en-GB" sz="1400" dirty="0">
                    <a:solidFill>
                      <a:srgbClr val="000000"/>
                    </a:solidFill>
                    <a:latin typeface="Times" pitchFamily="18" charset="0"/>
                  </a:rPr>
                  <a:t> </a:t>
                </a:r>
              </a:p>
            </p:txBody>
          </p:sp>
          <p:sp>
            <p:nvSpPr>
              <p:cNvPr id="34914" name="Text Box 105"/>
              <p:cNvSpPr txBox="1">
                <a:spLocks noChangeArrowheads="1"/>
              </p:cNvSpPr>
              <p:nvPr/>
            </p:nvSpPr>
            <p:spPr bwMode="auto">
              <a:xfrm>
                <a:off x="2070974" y="6004432"/>
                <a:ext cx="2012695" cy="307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dirty="0">
                    <a:solidFill>
                      <a:srgbClr val="000000"/>
                    </a:solidFill>
                    <a:latin typeface="Verdana" pitchFamily="34" charset="0"/>
                  </a:rPr>
                  <a:t>One gain or the other</a:t>
                </a:r>
                <a:r>
                  <a:rPr lang="en-GB" sz="1400" dirty="0">
                    <a:solidFill>
                      <a:srgbClr val="000000"/>
                    </a:solidFill>
                    <a:latin typeface="Times" pitchFamily="18" charset="0"/>
                  </a:rPr>
                  <a:t> </a:t>
                </a:r>
              </a:p>
            </p:txBody>
          </p:sp>
          <p:sp>
            <p:nvSpPr>
              <p:cNvPr id="34915" name="Text Box 106"/>
              <p:cNvSpPr txBox="1">
                <a:spLocks noChangeArrowheads="1"/>
              </p:cNvSpPr>
              <p:nvPr/>
            </p:nvSpPr>
            <p:spPr bwMode="auto">
              <a:xfrm>
                <a:off x="5195036" y="5991147"/>
                <a:ext cx="2644588" cy="307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dirty="0">
                    <a:solidFill>
                      <a:srgbClr val="000000"/>
                    </a:solidFill>
                    <a:latin typeface="Verdana" pitchFamily="34" charset="0"/>
                  </a:rPr>
                  <a:t>Unknown interaction on gains</a:t>
                </a:r>
              </a:p>
            </p:txBody>
          </p:sp>
          <p:sp>
            <p:nvSpPr>
              <p:cNvPr id="34916" name="Rectangle 108"/>
              <p:cNvSpPr>
                <a:spLocks noChangeArrowheads="1"/>
              </p:cNvSpPr>
              <p:nvPr/>
            </p:nvSpPr>
            <p:spPr bwMode="auto">
              <a:xfrm>
                <a:off x="1805097" y="5788537"/>
                <a:ext cx="215900" cy="215900"/>
              </a:xfrm>
              <a:prstGeom prst="rect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917" name="Rectangle 109"/>
              <p:cNvSpPr>
                <a:spLocks noChangeArrowheads="1"/>
              </p:cNvSpPr>
              <p:nvPr/>
            </p:nvSpPr>
            <p:spPr bwMode="auto">
              <a:xfrm>
                <a:off x="1805097" y="6076415"/>
                <a:ext cx="215900" cy="2159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918" name="Rectangle 110"/>
              <p:cNvSpPr>
                <a:spLocks noChangeArrowheads="1"/>
              </p:cNvSpPr>
              <p:nvPr/>
            </p:nvSpPr>
            <p:spPr bwMode="auto">
              <a:xfrm>
                <a:off x="4903765" y="5798952"/>
                <a:ext cx="215900" cy="2159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919" name="Rectangle 111"/>
              <p:cNvSpPr>
                <a:spLocks noChangeArrowheads="1"/>
              </p:cNvSpPr>
              <p:nvPr/>
            </p:nvSpPr>
            <p:spPr bwMode="auto">
              <a:xfrm>
                <a:off x="4913290" y="6056329"/>
                <a:ext cx="215900" cy="2159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920" name="Rectangle 112"/>
              <p:cNvSpPr>
                <a:spLocks noChangeArrowheads="1"/>
              </p:cNvSpPr>
              <p:nvPr/>
            </p:nvSpPr>
            <p:spPr bwMode="auto">
              <a:xfrm>
                <a:off x="1738626" y="5715011"/>
                <a:ext cx="7405374" cy="5762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0632" y="116632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GB" sz="2900" dirty="0" smtClean="0">
                <a:latin typeface="Arial" charset="0"/>
                <a:ea typeface="ＭＳ Ｐゴシック"/>
                <a:cs typeface="ＭＳ Ｐゴシック"/>
              </a:rPr>
              <a:t/>
            </a:r>
            <a:br>
              <a:rPr lang="en-GB" sz="2900" dirty="0" smtClean="0">
                <a:latin typeface="Arial" charset="0"/>
                <a:ea typeface="ＭＳ Ｐゴシック"/>
                <a:cs typeface="ＭＳ Ｐゴシック"/>
              </a:rPr>
            </a:br>
            <a:r>
              <a:rPr lang="en-GB" sz="3200" dirty="0" smtClean="0">
                <a:ea typeface="ＭＳ Ｐゴシック" pitchFamily="34" charset="-128"/>
              </a:rPr>
              <a:t>Wide Area Macro:</a:t>
            </a:r>
            <a:br>
              <a:rPr lang="en-GB" sz="3200" dirty="0" smtClean="0">
                <a:ea typeface="ＭＳ Ｐゴシック" pitchFamily="34" charset="-128"/>
              </a:rPr>
            </a:br>
            <a:r>
              <a:rPr lang="en-GB" sz="2900" dirty="0" smtClean="0">
                <a:latin typeface="Arial" charset="0"/>
                <a:ea typeface="ＭＳ Ｐゴシック"/>
                <a:cs typeface="ＭＳ Ｐゴシック"/>
              </a:rPr>
              <a:t>Techniques Combining Example</a:t>
            </a:r>
            <a:br>
              <a:rPr lang="en-GB" sz="2900" dirty="0" smtClean="0">
                <a:latin typeface="Arial" charset="0"/>
                <a:ea typeface="ＭＳ Ｐゴシック"/>
                <a:cs typeface="ＭＳ Ｐゴシック"/>
              </a:rPr>
            </a:br>
            <a:endParaRPr lang="de-DE" sz="2900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833298" y="1125538"/>
            <a:ext cx="780097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Clr>
                <a:srgbClr val="9900CC"/>
              </a:buClr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953000" y="3733800"/>
            <a:ext cx="4953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85900" y="1524000"/>
            <a:ext cx="6686550" cy="3919538"/>
            <a:chOff x="624" y="1209"/>
            <a:chExt cx="3888" cy="2469"/>
          </a:xfrm>
        </p:grpSpPr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1152" y="3264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 flipV="1">
              <a:off x="1152" y="153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344" y="2592"/>
              <a:ext cx="28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1296" y="2265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0066FF"/>
                  </a:solidFill>
                </a:rPr>
                <a:t>50%</a:t>
              </a:r>
              <a:endParaRPr lang="en-US" b="1">
                <a:solidFill>
                  <a:srgbClr val="0066FF"/>
                </a:solidFill>
              </a:endParaRP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624" y="1209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</a:rPr>
                <a:t>Energy Reduction Gain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968" y="2592"/>
              <a:ext cx="28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1152" y="334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chemeClr val="hlink"/>
                  </a:solidFill>
                </a:rPr>
                <a:t>Antenna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968" y="2352"/>
              <a:ext cx="288" cy="24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1920" y="2025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009900"/>
                  </a:solidFill>
                </a:rPr>
                <a:t>65%</a:t>
              </a:r>
              <a:endParaRPr lang="en-US" b="1">
                <a:solidFill>
                  <a:srgbClr val="009900"/>
                </a:solidFill>
              </a:endParaRP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1824" y="334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9900"/>
                  </a:solidFill>
                </a:rPr>
                <a:t>Amplifier</a:t>
              </a:r>
              <a:endParaRPr lang="en-US" sz="1600" b="1">
                <a:solidFill>
                  <a:srgbClr val="009900"/>
                </a:solidFill>
              </a:endParaRPr>
            </a:p>
          </p:txBody>
        </p:sp>
        <p:sp>
          <p:nvSpPr>
            <p:cNvPr id="60432" name="Rectangle 16"/>
            <p:cNvSpPr>
              <a:spLocks noChangeArrowheads="1"/>
            </p:cNvSpPr>
            <p:nvPr/>
          </p:nvSpPr>
          <p:spPr bwMode="auto">
            <a:xfrm>
              <a:off x="3264" y="2592"/>
              <a:ext cx="28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Rectangle 17"/>
            <p:cNvSpPr>
              <a:spLocks noChangeArrowheads="1"/>
            </p:cNvSpPr>
            <p:nvPr/>
          </p:nvSpPr>
          <p:spPr bwMode="auto">
            <a:xfrm>
              <a:off x="3888" y="2592"/>
              <a:ext cx="28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 noChangeArrowheads="1"/>
            </p:cNvSpPr>
            <p:nvPr/>
          </p:nvSpPr>
          <p:spPr bwMode="auto">
            <a:xfrm>
              <a:off x="3888" y="2352"/>
              <a:ext cx="288" cy="24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Rectangle 19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 noChangeArrowheads="1"/>
            </p:cNvSpPr>
            <p:nvPr/>
          </p:nvSpPr>
          <p:spPr bwMode="auto">
            <a:xfrm>
              <a:off x="2640" y="2352"/>
              <a:ext cx="288" cy="24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2544" y="334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CC00CC"/>
                  </a:solidFill>
                </a:rPr>
                <a:t>COMP</a:t>
              </a:r>
              <a:endParaRPr lang="en-US" sz="1600" b="1">
                <a:solidFill>
                  <a:srgbClr val="CC00CC"/>
                </a:solidFill>
              </a:endParaRPr>
            </a:p>
          </p:txBody>
        </p:sp>
        <p:sp>
          <p:nvSpPr>
            <p:cNvPr id="60438" name="Rectangle 22"/>
            <p:cNvSpPr>
              <a:spLocks noChangeArrowheads="1"/>
            </p:cNvSpPr>
            <p:nvPr/>
          </p:nvSpPr>
          <p:spPr bwMode="auto">
            <a:xfrm>
              <a:off x="2640" y="2016"/>
              <a:ext cx="288" cy="336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Text Box 23"/>
            <p:cNvSpPr txBox="1">
              <a:spLocks noChangeArrowheads="1"/>
            </p:cNvSpPr>
            <p:nvPr/>
          </p:nvSpPr>
          <p:spPr bwMode="auto">
            <a:xfrm>
              <a:off x="2592" y="168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CC0000"/>
                  </a:solidFill>
                </a:rPr>
                <a:t>84%</a:t>
              </a:r>
              <a:endParaRPr lang="en-US" b="1">
                <a:solidFill>
                  <a:srgbClr val="CC0000"/>
                </a:solidFill>
              </a:endParaRPr>
            </a:p>
          </p:txBody>
        </p:sp>
        <p:sp>
          <p:nvSpPr>
            <p:cNvPr id="60440" name="Rectangle 24"/>
            <p:cNvSpPr>
              <a:spLocks noChangeArrowheads="1"/>
            </p:cNvSpPr>
            <p:nvPr/>
          </p:nvSpPr>
          <p:spPr bwMode="auto">
            <a:xfrm>
              <a:off x="3264" y="2016"/>
              <a:ext cx="288" cy="336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Rectangle 25"/>
            <p:cNvSpPr>
              <a:spLocks noChangeArrowheads="1"/>
            </p:cNvSpPr>
            <p:nvPr/>
          </p:nvSpPr>
          <p:spPr bwMode="auto">
            <a:xfrm>
              <a:off x="3888" y="2016"/>
              <a:ext cx="288" cy="336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Text Box 26"/>
            <p:cNvSpPr txBox="1">
              <a:spLocks noChangeArrowheads="1"/>
            </p:cNvSpPr>
            <p:nvPr/>
          </p:nvSpPr>
          <p:spPr bwMode="auto">
            <a:xfrm>
              <a:off x="3072" y="3312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FF9900"/>
                  </a:solidFill>
                </a:rPr>
                <a:t>Interf Cancel</a:t>
              </a:r>
              <a:endParaRPr lang="en-US" sz="1600" b="1">
                <a:solidFill>
                  <a:srgbClr val="FF9900"/>
                </a:solidFill>
              </a:endParaRPr>
            </a:p>
          </p:txBody>
        </p:sp>
        <p:sp>
          <p:nvSpPr>
            <p:cNvPr id="60443" name="Text Box 27"/>
            <p:cNvSpPr txBox="1">
              <a:spLocks noChangeArrowheads="1"/>
            </p:cNvSpPr>
            <p:nvPr/>
          </p:nvSpPr>
          <p:spPr bwMode="auto">
            <a:xfrm>
              <a:off x="3696" y="3340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Scheduler</a:t>
              </a:r>
              <a:endParaRPr lang="en-US" sz="1600"/>
            </a:p>
          </p:txBody>
        </p:sp>
        <p:sp>
          <p:nvSpPr>
            <p:cNvPr id="60444" name="Rectangle 28"/>
            <p:cNvSpPr>
              <a:spLocks noChangeArrowheads="1"/>
            </p:cNvSpPr>
            <p:nvPr/>
          </p:nvSpPr>
          <p:spPr bwMode="auto">
            <a:xfrm>
              <a:off x="3264" y="1920"/>
              <a:ext cx="288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264" y="163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F9900"/>
                  </a:solidFill>
                </a:rPr>
                <a:t>87%</a:t>
              </a:r>
              <a:endParaRPr lang="en-US" b="1">
                <a:solidFill>
                  <a:srgbClr val="FF9900"/>
                </a:solidFill>
              </a:endParaRPr>
            </a:p>
          </p:txBody>
        </p:sp>
        <p:sp>
          <p:nvSpPr>
            <p:cNvPr id="60446" name="Rectangle 30"/>
            <p:cNvSpPr>
              <a:spLocks noChangeArrowheads="1"/>
            </p:cNvSpPr>
            <p:nvPr/>
          </p:nvSpPr>
          <p:spPr bwMode="auto">
            <a:xfrm>
              <a:off x="3888" y="1920"/>
              <a:ext cx="288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3888" y="1872"/>
              <a:ext cx="288" cy="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840" y="1536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000000"/>
                  </a:solidFill>
                </a:rPr>
                <a:t>88%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000672" y="5517232"/>
            <a:ext cx="700603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In this example combined gains from 5 techniques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Impact of scheduling lowered by </a:t>
            </a:r>
            <a:r>
              <a:rPr lang="en-GB" sz="2400" u="sng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Combining Matrix</a:t>
            </a:r>
            <a:endParaRPr lang="en-GB" sz="3000" u="sng" dirty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632" y="116632"/>
            <a:ext cx="7467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en-GB" sz="3200" dirty="0" smtClean="0">
                <a:latin typeface="Arial" charset="0"/>
                <a:ea typeface="ＭＳ Ｐゴシック" pitchFamily="34" charset="-128"/>
              </a:rPr>
            </a:br>
            <a:r>
              <a:rPr lang="en-GB" sz="3200" b="1" dirty="0" smtClean="0">
                <a:latin typeface="Arial" charset="0"/>
                <a:ea typeface="ＭＳ Ｐゴシック" pitchFamily="34" charset="-128"/>
              </a:rPr>
              <a:t>Dense Urban </a:t>
            </a:r>
            <a:r>
              <a:rPr lang="en-GB" sz="3200" b="1" dirty="0" err="1" smtClean="0">
                <a:latin typeface="Arial" charset="0"/>
                <a:ea typeface="ＭＳ Ｐゴシック" pitchFamily="34" charset="-128"/>
              </a:rPr>
              <a:t>HetNet</a:t>
            </a:r>
            <a:r>
              <a:rPr lang="en-GB" sz="3200" b="1" dirty="0" smtClean="0">
                <a:latin typeface="Arial" charset="0"/>
                <a:ea typeface="ＭＳ Ｐゴシック" pitchFamily="34" charset="-128"/>
              </a:rPr>
              <a:t> Integration</a:t>
            </a:r>
            <a:r>
              <a:rPr lang="en-GB" sz="3200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en-GB" sz="3200" dirty="0" smtClean="0">
                <a:latin typeface="Arial" charset="0"/>
                <a:ea typeface="ＭＳ Ｐゴシック" pitchFamily="34" charset="-128"/>
              </a:rPr>
            </a:br>
            <a:endParaRPr lang="de-DE" sz="3200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>
          <a:xfrm>
            <a:off x="1520296" y="1125538"/>
            <a:ext cx="8385704" cy="5732462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n-GB" sz="2800" b="1" dirty="0" smtClean="0">
                <a:ea typeface="ＭＳ Ｐゴシック" pitchFamily="34" charset="-128"/>
              </a:rPr>
              <a:t>Purpose:</a:t>
            </a:r>
          </a:p>
          <a:p>
            <a:pPr marL="539750" lvl="1" indent="-27622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n-GB" sz="2600" dirty="0" smtClean="0">
                <a:ea typeface="ＭＳ Ｐゴシック" pitchFamily="34" charset="-128"/>
              </a:rPr>
              <a:t>Identify which GR technical approaches support a green RAN architecture for dense-urban </a:t>
            </a:r>
            <a:r>
              <a:rPr lang="en-GB" sz="2600" dirty="0" err="1" smtClean="0">
                <a:ea typeface="ＭＳ Ｐゴシック" pitchFamily="34" charset="-128"/>
              </a:rPr>
              <a:t>HetNet</a:t>
            </a:r>
            <a:r>
              <a:rPr lang="en-GB" sz="2600" dirty="0" smtClean="0">
                <a:ea typeface="ＭＳ Ｐゴシック" pitchFamily="34" charset="-128"/>
              </a:rPr>
              <a:t> deployments</a:t>
            </a:r>
          </a:p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n-GB" sz="2800" b="1" dirty="0" smtClean="0">
                <a:ea typeface="ＭＳ Ｐゴシック" pitchFamily="34" charset="-128"/>
              </a:rPr>
              <a:t>Integration Methodology:</a:t>
            </a:r>
            <a:endParaRPr lang="en-GB" sz="2800" b="1" dirty="0" smtClean="0">
              <a:solidFill>
                <a:srgbClr val="006600"/>
              </a:solidFill>
              <a:ea typeface="ＭＳ Ｐゴシック" pitchFamily="34" charset="-128"/>
            </a:endParaRPr>
          </a:p>
          <a:p>
            <a:pPr marL="539750" lvl="1" indent="-27622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600" dirty="0" smtClean="0">
                <a:ea typeface="ＭＳ Ｐゴシック" pitchFamily="34" charset="-128"/>
              </a:rPr>
              <a:t>System level simulation (</a:t>
            </a:r>
            <a:r>
              <a:rPr lang="en-GB" sz="2600" dirty="0" err="1" smtClean="0">
                <a:ea typeface="ＭＳ Ｐゴシック" pitchFamily="34" charset="-128"/>
              </a:rPr>
              <a:t>VCEsim</a:t>
            </a:r>
            <a:r>
              <a:rPr lang="en-GB" sz="2600" dirty="0" smtClean="0">
                <a:ea typeface="ＭＳ Ｐゴシック" pitchFamily="34" charset="-128"/>
              </a:rPr>
              <a:t>)</a:t>
            </a:r>
          </a:p>
          <a:p>
            <a:pPr marL="539750" lvl="1" indent="-27622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ea typeface="ＭＳ Ｐゴシック" pitchFamily="34" charset="-128"/>
              </a:rPr>
              <a:t>Analytical (extended RAN capacity equations)</a:t>
            </a:r>
            <a:endParaRPr lang="en-GB" sz="2600" dirty="0" smtClean="0">
              <a:ea typeface="ＭＳ Ｐゴシック" pitchFamily="34" charset="-128"/>
            </a:endParaRPr>
          </a:p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n-GB" sz="2800" b="1" dirty="0" smtClean="0">
                <a:ea typeface="ＭＳ Ｐゴシック" pitchFamily="34" charset="-128"/>
              </a:rPr>
              <a:t>Technical Approaches Integrated:</a:t>
            </a:r>
          </a:p>
          <a:p>
            <a:pPr marL="574675" lvl="1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n-GB" sz="2600" dirty="0" smtClean="0">
                <a:ea typeface="ＭＳ Ｐゴシック" pitchFamily="34" charset="-128"/>
              </a:rPr>
              <a:t>Cell size, frequency reuse, MIMO, relays, scheduling, </a:t>
            </a:r>
            <a:r>
              <a:rPr lang="en-GB" sz="2600" dirty="0" err="1" smtClean="0">
                <a:ea typeface="ＭＳ Ｐゴシック" pitchFamily="34" charset="-128"/>
              </a:rPr>
              <a:t>WiFi</a:t>
            </a:r>
            <a:r>
              <a:rPr lang="en-GB" sz="2600" dirty="0" smtClean="0">
                <a:ea typeface="ＭＳ Ｐゴシック" pitchFamily="34" charset="-128"/>
              </a:rPr>
              <a:t> off-load and mechanical relaying</a:t>
            </a:r>
          </a:p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sz="2800" b="1" dirty="0" smtClean="0">
                <a:ea typeface="ＭＳ Ｐゴシック" pitchFamily="34" charset="-128"/>
              </a:rPr>
              <a:t>Technical Approaches to be Integrated:</a:t>
            </a:r>
          </a:p>
          <a:p>
            <a:pPr marL="574675" lvl="1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n-US" sz="2600" dirty="0" smtClean="0">
                <a:ea typeface="ＭＳ Ｐゴシック" pitchFamily="34" charset="-128"/>
              </a:rPr>
              <a:t>Spectrum balancing, </a:t>
            </a:r>
            <a:r>
              <a:rPr lang="en-US" sz="2600" dirty="0" err="1" smtClean="0">
                <a:ea typeface="ＭＳ Ｐゴシック" pitchFamily="34" charset="-128"/>
              </a:rPr>
              <a:t>beamforming</a:t>
            </a:r>
            <a:r>
              <a:rPr lang="en-US" sz="2600" dirty="0" smtClean="0">
                <a:ea typeface="ＭＳ Ｐゴシック" pitchFamily="34" charset="-128"/>
              </a:rPr>
              <a:t> and cooperative transmission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833298" y="1125538"/>
            <a:ext cx="780097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Clr>
                <a:srgbClr val="9900CC"/>
              </a:buClr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84648" y="188640"/>
            <a:ext cx="6307104" cy="762000"/>
          </a:xfrm>
        </p:spPr>
        <p:txBody>
          <a:bodyPr/>
          <a:lstStyle/>
          <a:p>
            <a:r>
              <a:rPr lang="en-US" dirty="0" smtClean="0"/>
              <a:t>Simulation Integration Framework</a:t>
            </a:r>
          </a:p>
        </p:txBody>
      </p:sp>
      <p:pic>
        <p:nvPicPr>
          <p:cNvPr id="37890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0632" y="1124744"/>
            <a:ext cx="816901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568624" y="152400"/>
            <a:ext cx="8008896" cy="762000"/>
          </a:xfrm>
        </p:spPr>
        <p:txBody>
          <a:bodyPr/>
          <a:lstStyle/>
          <a:p>
            <a:r>
              <a:rPr lang="en-US" dirty="0" smtClean="0"/>
              <a:t>Cell Deployment Framework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592" y="1052736"/>
            <a:ext cx="881049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Title 1"/>
          <p:cNvSpPr>
            <a:spLocks noGrp="1"/>
          </p:cNvSpPr>
          <p:nvPr>
            <p:ph type="title"/>
          </p:nvPr>
        </p:nvSpPr>
        <p:spPr>
          <a:xfrm>
            <a:off x="1496616" y="0"/>
            <a:ext cx="8923998" cy="1074738"/>
          </a:xfrm>
        </p:spPr>
        <p:txBody>
          <a:bodyPr/>
          <a:lstStyle/>
          <a:p>
            <a:r>
              <a:rPr lang="en-GB" dirty="0" smtClean="0"/>
              <a:t>Analytical Integration Framework</a:t>
            </a:r>
            <a:br>
              <a:rPr lang="en-GB" dirty="0" smtClean="0"/>
            </a:br>
            <a:r>
              <a:rPr lang="en-GB" sz="2000" i="1" dirty="0" smtClean="0"/>
              <a:t>Captures Key Cellular Network Principles and Techniques</a:t>
            </a:r>
          </a:p>
        </p:txBody>
      </p:sp>
      <p:graphicFrame>
        <p:nvGraphicFramePr>
          <p:cNvPr id="1098" name="Object 74"/>
          <p:cNvGraphicFramePr>
            <a:graphicFrameLocks noChangeAspect="1"/>
          </p:cNvGraphicFramePr>
          <p:nvPr/>
        </p:nvGraphicFramePr>
        <p:xfrm>
          <a:off x="535029" y="2088605"/>
          <a:ext cx="9367706" cy="908050"/>
        </p:xfrm>
        <a:graphic>
          <a:graphicData uri="http://schemas.openxmlformats.org/presentationml/2006/ole">
            <p:oleObj spid="_x0000_s95333" name="Equation" r:id="rId4" imgW="4648200" imgH="482600" progId="Equation.3">
              <p:embed/>
            </p:oleObj>
          </a:graphicData>
        </a:graphic>
      </p:graphicFrame>
      <p:sp>
        <p:nvSpPr>
          <p:cNvPr id="1104" name="TextBox 19"/>
          <p:cNvSpPr txBox="1">
            <a:spLocks noChangeArrowheads="1"/>
          </p:cNvSpPr>
          <p:nvPr/>
        </p:nvSpPr>
        <p:spPr bwMode="auto">
          <a:xfrm>
            <a:off x="4406280" y="1523456"/>
            <a:ext cx="2275284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C00000"/>
                </a:solidFill>
                <a:latin typeface="Calibri" pitchFamily="34" charset="0"/>
              </a:rPr>
              <a:t>Saturated Spectral Eff.</a:t>
            </a:r>
          </a:p>
          <a:p>
            <a:r>
              <a:rPr lang="en-GB" sz="1400">
                <a:solidFill>
                  <a:srgbClr val="C00000"/>
                </a:solidFill>
                <a:latin typeface="Calibri" pitchFamily="34" charset="0"/>
              </a:rPr>
              <a:t>&amp; Cell Height</a:t>
            </a:r>
          </a:p>
        </p:txBody>
      </p:sp>
      <p:sp>
        <p:nvSpPr>
          <p:cNvPr id="1105" name="TextBox 20"/>
          <p:cNvSpPr txBox="1">
            <a:spLocks noChangeArrowheads="1"/>
          </p:cNvSpPr>
          <p:nvPr/>
        </p:nvSpPr>
        <p:spPr bwMode="auto">
          <a:xfrm>
            <a:off x="6856983" y="1534568"/>
            <a:ext cx="279638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3A22EE"/>
                </a:solidFill>
                <a:latin typeface="Calibri" pitchFamily="34" charset="0"/>
              </a:rPr>
              <a:t>Non-Saturated Spectral Eff.</a:t>
            </a:r>
          </a:p>
          <a:p>
            <a:r>
              <a:rPr lang="en-GB" sz="1400">
                <a:solidFill>
                  <a:srgbClr val="3A22EE"/>
                </a:solidFill>
                <a:latin typeface="Calibri" pitchFamily="34" charset="0"/>
              </a:rPr>
              <a:t>&amp; Cell Size</a:t>
            </a:r>
          </a:p>
        </p:txBody>
      </p:sp>
      <p:sp>
        <p:nvSpPr>
          <p:cNvPr id="1106" name="TextBox 21"/>
          <p:cNvSpPr txBox="1">
            <a:spLocks noChangeArrowheads="1"/>
          </p:cNvSpPr>
          <p:nvPr/>
        </p:nvSpPr>
        <p:spPr bwMode="auto">
          <a:xfrm>
            <a:off x="1568624" y="1556792"/>
            <a:ext cx="255389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B050"/>
                </a:solidFill>
                <a:latin typeface="Calibri" pitchFamily="34" charset="0"/>
              </a:rPr>
              <a:t>Number of Cells &amp; Sectors, Frequency Reuse and Size </a:t>
            </a:r>
          </a:p>
        </p:txBody>
      </p:sp>
      <p:sp>
        <p:nvSpPr>
          <p:cNvPr id="1107" name="Rounded Rectangle 22"/>
          <p:cNvSpPr>
            <a:spLocks noChangeArrowheads="1"/>
          </p:cNvSpPr>
          <p:nvPr/>
        </p:nvSpPr>
        <p:spPr bwMode="auto">
          <a:xfrm>
            <a:off x="1487793" y="2075905"/>
            <a:ext cx="2810140" cy="9747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  <p:sp>
        <p:nvSpPr>
          <p:cNvPr id="1108" name="Rounded Rectangle 23"/>
          <p:cNvSpPr>
            <a:spLocks noChangeArrowheads="1"/>
          </p:cNvSpPr>
          <p:nvPr/>
        </p:nvSpPr>
        <p:spPr bwMode="auto">
          <a:xfrm>
            <a:off x="4378763" y="2067968"/>
            <a:ext cx="2008717" cy="9747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  <p:sp>
        <p:nvSpPr>
          <p:cNvPr id="1109" name="Rounded Rectangle 26"/>
          <p:cNvSpPr>
            <a:spLocks noChangeArrowheads="1"/>
          </p:cNvSpPr>
          <p:nvPr/>
        </p:nvSpPr>
        <p:spPr bwMode="auto">
          <a:xfrm>
            <a:off x="6576658" y="2069556"/>
            <a:ext cx="3028553" cy="9747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3A22EE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  <p:sp>
        <p:nvSpPr>
          <p:cNvPr id="1110" name="TextBox 29"/>
          <p:cNvSpPr txBox="1">
            <a:spLocks noChangeArrowheads="1"/>
          </p:cNvSpPr>
          <p:nvPr/>
        </p:nvSpPr>
        <p:spPr bwMode="auto">
          <a:xfrm>
            <a:off x="1280592" y="1124744"/>
            <a:ext cx="7639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For a given RAN, it’s theoretical mean RAN throughput is: </a:t>
            </a:r>
          </a:p>
        </p:txBody>
      </p:sp>
      <p:graphicFrame>
        <p:nvGraphicFramePr>
          <p:cNvPr id="1099" name="Object 75"/>
          <p:cNvGraphicFramePr>
            <a:graphicFrameLocks noChangeAspect="1"/>
          </p:cNvGraphicFramePr>
          <p:nvPr/>
        </p:nvGraphicFramePr>
        <p:xfrm>
          <a:off x="776536" y="3168106"/>
          <a:ext cx="8849543" cy="548926"/>
        </p:xfrm>
        <a:graphic>
          <a:graphicData uri="http://schemas.openxmlformats.org/presentationml/2006/ole">
            <p:oleObj spid="_x0000_s95334" name="Equation" r:id="rId5" imgW="8026400" imgH="533400" progId="Equation.3">
              <p:embed/>
            </p:oleObj>
          </a:graphicData>
        </a:graphic>
      </p:graphicFrame>
      <p:graphicFrame>
        <p:nvGraphicFramePr>
          <p:cNvPr id="1100" name="Object 76"/>
          <p:cNvGraphicFramePr>
            <a:graphicFrameLocks noChangeAspect="1"/>
          </p:cNvGraphicFramePr>
          <p:nvPr/>
        </p:nvGraphicFramePr>
        <p:xfrm>
          <a:off x="1568624" y="4489797"/>
          <a:ext cx="8009070" cy="1008063"/>
        </p:xfrm>
        <a:graphic>
          <a:graphicData uri="http://schemas.openxmlformats.org/presentationml/2006/ole">
            <p:oleObj spid="_x0000_s95335" name="Equation" r:id="rId6" imgW="3352800" imgH="457200" progId="Equation.3">
              <p:embed/>
            </p:oleObj>
          </a:graphicData>
        </a:graphic>
      </p:graphicFrame>
      <p:sp>
        <p:nvSpPr>
          <p:cNvPr id="1111" name="TextBox 33"/>
          <p:cNvSpPr txBox="1">
            <a:spLocks noChangeArrowheads="1"/>
          </p:cNvSpPr>
          <p:nvPr/>
        </p:nvSpPr>
        <p:spPr bwMode="auto">
          <a:xfrm>
            <a:off x="1856656" y="4005064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For a given RAN, it’s RAN power consumption is: </a:t>
            </a:r>
          </a:p>
        </p:txBody>
      </p:sp>
      <p:sp>
        <p:nvSpPr>
          <p:cNvPr id="1112" name="TextBox 34"/>
          <p:cNvSpPr txBox="1">
            <a:spLocks noChangeArrowheads="1"/>
          </p:cNvSpPr>
          <p:nvPr/>
        </p:nvSpPr>
        <p:spPr bwMode="auto">
          <a:xfrm>
            <a:off x="2923820" y="5281960"/>
            <a:ext cx="221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B050"/>
                </a:solidFill>
                <a:latin typeface="Calibri" pitchFamily="34" charset="0"/>
              </a:rPr>
              <a:t>Number of Cells, Sectors, &amp; Antennas</a:t>
            </a:r>
          </a:p>
        </p:txBody>
      </p:sp>
      <p:sp>
        <p:nvSpPr>
          <p:cNvPr id="1113" name="Rounded Rectangle 35"/>
          <p:cNvSpPr>
            <a:spLocks noChangeArrowheads="1"/>
          </p:cNvSpPr>
          <p:nvPr/>
        </p:nvSpPr>
        <p:spPr bwMode="auto">
          <a:xfrm>
            <a:off x="2612539" y="4705697"/>
            <a:ext cx="2651919" cy="5635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  <p:sp>
        <p:nvSpPr>
          <p:cNvPr id="1114" name="TextBox 36"/>
          <p:cNvSpPr txBox="1">
            <a:spLocks noChangeArrowheads="1"/>
          </p:cNvSpPr>
          <p:nvPr/>
        </p:nvSpPr>
        <p:spPr bwMode="auto">
          <a:xfrm>
            <a:off x="5107955" y="5569297"/>
            <a:ext cx="116945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C00000"/>
                </a:solidFill>
                <a:latin typeface="Calibri" pitchFamily="34" charset="0"/>
              </a:rPr>
              <a:t>Radiohead</a:t>
            </a:r>
          </a:p>
        </p:txBody>
      </p:sp>
      <p:sp>
        <p:nvSpPr>
          <p:cNvPr id="1115" name="TextBox 37"/>
          <p:cNvSpPr txBox="1">
            <a:spLocks noChangeArrowheads="1"/>
          </p:cNvSpPr>
          <p:nvPr/>
        </p:nvSpPr>
        <p:spPr bwMode="auto">
          <a:xfrm>
            <a:off x="7058199" y="5281960"/>
            <a:ext cx="116945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7030A0"/>
                </a:solidFill>
                <a:latin typeface="Calibri" pitchFamily="34" charset="0"/>
              </a:rPr>
              <a:t>Overhead</a:t>
            </a:r>
          </a:p>
        </p:txBody>
      </p:sp>
      <p:sp>
        <p:nvSpPr>
          <p:cNvPr id="1116" name="Rounded Rectangle 38"/>
          <p:cNvSpPr>
            <a:spLocks noChangeArrowheads="1"/>
          </p:cNvSpPr>
          <p:nvPr/>
        </p:nvSpPr>
        <p:spPr bwMode="auto">
          <a:xfrm>
            <a:off x="5343567" y="4561235"/>
            <a:ext cx="701675" cy="9366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  <p:sp>
        <p:nvSpPr>
          <p:cNvPr id="1117" name="Rounded Rectangle 39"/>
          <p:cNvSpPr>
            <a:spLocks noChangeArrowheads="1"/>
          </p:cNvSpPr>
          <p:nvPr/>
        </p:nvSpPr>
        <p:spPr bwMode="auto">
          <a:xfrm>
            <a:off x="7371201" y="4777135"/>
            <a:ext cx="545175" cy="4333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40632" y="260648"/>
            <a:ext cx="6817568" cy="685800"/>
          </a:xfrm>
        </p:spPr>
        <p:txBody>
          <a:bodyPr/>
          <a:lstStyle/>
          <a:p>
            <a:r>
              <a:rPr lang="en-GB" dirty="0" smtClean="0"/>
              <a:t>Presentation overview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496616" y="1196752"/>
            <a:ext cx="8193360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Core Mission focus for this year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Proximity to the x100 target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Key Green Architectures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Communicating value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Key integration themes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 shared verification and exploration platform (</a:t>
            </a:r>
            <a:r>
              <a:rPr lang="en-GB" dirty="0" err="1" smtClean="0"/>
              <a:t>vcesim</a:t>
            </a:r>
            <a:r>
              <a:rPr lang="en-GB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Communicating the message beyond MVCE and Core5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08" y="188640"/>
            <a:ext cx="7776864" cy="7208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000" b="1" dirty="0" smtClean="0"/>
              <a:t>Static Deployment Integration Results</a:t>
            </a:r>
            <a:endParaRPr lang="en-GB" sz="3000" b="1" dirty="0"/>
          </a:p>
        </p:txBody>
      </p:sp>
      <p:sp>
        <p:nvSpPr>
          <p:cNvPr id="47" name="Curved Down Arrow 46"/>
          <p:cNvSpPr/>
          <p:nvPr/>
        </p:nvSpPr>
        <p:spPr bwMode="auto">
          <a:xfrm rot="978073">
            <a:off x="2286303" y="1287356"/>
            <a:ext cx="5446090" cy="1275983"/>
          </a:xfrm>
          <a:prstGeom prst="curved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689304" y="2060849"/>
            <a:ext cx="1656184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9" name="Curved Down Arrow 48"/>
          <p:cNvSpPr/>
          <p:nvPr/>
        </p:nvSpPr>
        <p:spPr bwMode="auto">
          <a:xfrm rot="1311172">
            <a:off x="2347031" y="2414471"/>
            <a:ext cx="951867" cy="497986"/>
          </a:xfrm>
          <a:prstGeom prst="curvedDownArrow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1424608" y="2434613"/>
            <a:ext cx="0" cy="3802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208584" y="6035013"/>
            <a:ext cx="8136904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 rot="16200000">
            <a:off x="-1132987" y="3958455"/>
            <a:ext cx="433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Operational Power, W/km</a:t>
            </a:r>
            <a:r>
              <a:rPr lang="en-GB" sz="1800" b="1" baseline="30000" dirty="0" smtClean="0">
                <a:solidFill>
                  <a:srgbClr val="000000"/>
                </a:solidFill>
              </a:rPr>
              <a:t>2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24608" y="623731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Techniques for a </a:t>
            </a:r>
            <a:r>
              <a:rPr lang="en-GB" sz="1800" b="1" u="sng" dirty="0" smtClean="0">
                <a:solidFill>
                  <a:srgbClr val="0070C0"/>
                </a:solidFill>
              </a:rPr>
              <a:t>Medium</a:t>
            </a:r>
            <a:r>
              <a:rPr lang="en-GB" sz="1800" b="1" dirty="0" smtClean="0">
                <a:solidFill>
                  <a:srgbClr val="000000"/>
                </a:solidFill>
              </a:rPr>
              <a:t> Urban RAN Offered Load, 60Mbit/s/km</a:t>
            </a:r>
            <a:r>
              <a:rPr lang="en-GB" sz="1800" b="1" baseline="30000" dirty="0" smtClean="0">
                <a:solidFill>
                  <a:srgbClr val="000000"/>
                </a:solidFill>
              </a:rPr>
              <a:t>2</a:t>
            </a:r>
            <a:endParaRPr lang="en-GB" sz="1800" b="1" baseline="30000" dirty="0">
              <a:solidFill>
                <a:srgbClr val="00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640632" y="2492897"/>
            <a:ext cx="288032" cy="3542115"/>
          </a:xfrm>
          <a:prstGeom prst="roundRect">
            <a:avLst/>
          </a:prstGeom>
          <a:solidFill>
            <a:srgbClr val="CC93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2600" y="1714533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C9306"/>
                </a:solidFill>
              </a:rPr>
              <a:t>HSPA Baseline</a:t>
            </a:r>
          </a:p>
          <a:p>
            <a:pPr algn="ctr"/>
            <a:r>
              <a:rPr lang="en-GB" sz="1400" b="1" dirty="0" smtClean="0">
                <a:solidFill>
                  <a:srgbClr val="CC9306"/>
                </a:solidFill>
              </a:rPr>
              <a:t>2000W/km</a:t>
            </a:r>
            <a:r>
              <a:rPr lang="en-GB" sz="1400" b="1" baseline="30000" dirty="0" smtClean="0">
                <a:solidFill>
                  <a:srgbClr val="CC9306"/>
                </a:solidFill>
              </a:rPr>
              <a:t>2</a:t>
            </a:r>
            <a:endParaRPr lang="en-GB" sz="1400" b="1" baseline="30000" dirty="0">
              <a:solidFill>
                <a:srgbClr val="CC9306"/>
              </a:solidFill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504728" y="3561099"/>
            <a:ext cx="288032" cy="2473914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4688" y="2841018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LTE Baseline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1300W/km</a:t>
            </a:r>
            <a:r>
              <a:rPr lang="en-GB" sz="1400" b="1" baseline="30000" dirty="0" smtClean="0">
                <a:solidFill>
                  <a:srgbClr val="000000"/>
                </a:solidFill>
              </a:rPr>
              <a:t>2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3512840" y="3861049"/>
            <a:ext cx="288032" cy="2199606"/>
          </a:xfrm>
          <a:prstGeom prst="roundRect">
            <a:avLst/>
          </a:prstGeom>
          <a:solidFill>
            <a:srgbClr val="3302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08784" y="329690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3302BE"/>
                </a:solidFill>
              </a:rPr>
              <a:t>SIMO, PA Eff. 1000W/km</a:t>
            </a:r>
            <a:r>
              <a:rPr lang="en-GB" sz="1400" b="1" baseline="30000" dirty="0" smtClean="0">
                <a:solidFill>
                  <a:srgbClr val="3302BE"/>
                </a:solidFill>
              </a:rPr>
              <a:t>2</a:t>
            </a:r>
            <a:endParaRPr lang="en-GB" sz="1400" b="1" dirty="0">
              <a:solidFill>
                <a:srgbClr val="3302B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4592960" y="4221088"/>
            <a:ext cx="288032" cy="1839567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32920" y="3429001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Relays, </a:t>
            </a:r>
          </a:p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Coop Sched., 850W/km</a:t>
            </a:r>
            <a:r>
              <a:rPr lang="en-GB" sz="1400" b="1" baseline="30000" dirty="0" smtClean="0">
                <a:solidFill>
                  <a:srgbClr val="00B050"/>
                </a:solidFill>
              </a:rPr>
              <a:t>2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601072" y="4365105"/>
            <a:ext cx="288032" cy="169555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13040" y="386104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Wi-Fi  Offload 705W/km</a:t>
            </a:r>
            <a:r>
              <a:rPr lang="en-GB" sz="1400" b="1" baseline="30000" dirty="0" smtClean="0">
                <a:solidFill>
                  <a:srgbClr val="7030A0"/>
                </a:solidFill>
              </a:rPr>
              <a:t>2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7977336" y="5976728"/>
            <a:ext cx="504056" cy="72008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45288" y="545894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100x Target</a:t>
            </a:r>
          </a:p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20W/km</a:t>
            </a:r>
            <a:r>
              <a:rPr lang="en-GB" sz="1400" b="1" baseline="30000" dirty="0" smtClean="0">
                <a:solidFill>
                  <a:srgbClr val="C00000"/>
                </a:solidFill>
              </a:rPr>
              <a:t>2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4728" y="184482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Multiple-Access: 35%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68" name="Curved Down Arrow 67"/>
          <p:cNvSpPr/>
          <p:nvPr/>
        </p:nvSpPr>
        <p:spPr bwMode="auto">
          <a:xfrm rot="1441198">
            <a:off x="3362804" y="2713821"/>
            <a:ext cx="838603" cy="502626"/>
          </a:xfrm>
          <a:prstGeom prst="curvedDownArrow">
            <a:avLst/>
          </a:prstGeom>
          <a:solidFill>
            <a:srgbClr val="3302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24808" y="220486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3302BE"/>
                </a:solidFill>
              </a:rPr>
              <a:t>Cell-site Techniques: 21%</a:t>
            </a:r>
            <a:endParaRPr lang="en-GB" sz="1400" b="1" dirty="0">
              <a:solidFill>
                <a:srgbClr val="3302BE"/>
              </a:solidFill>
            </a:endParaRPr>
          </a:p>
        </p:txBody>
      </p:sp>
      <p:sp>
        <p:nvSpPr>
          <p:cNvPr id="70" name="Curved Down Arrow 69"/>
          <p:cNvSpPr/>
          <p:nvPr/>
        </p:nvSpPr>
        <p:spPr bwMode="auto">
          <a:xfrm rot="924770">
            <a:off x="4131254" y="2962226"/>
            <a:ext cx="881700" cy="438016"/>
          </a:xfrm>
          <a:prstGeom prst="curved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48944" y="249289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Cell-Edge Techniques: 15%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72" name="Curved Down Arrow 71"/>
          <p:cNvSpPr/>
          <p:nvPr/>
        </p:nvSpPr>
        <p:spPr bwMode="auto">
          <a:xfrm rot="1763052">
            <a:off x="5195503" y="3219264"/>
            <a:ext cx="954280" cy="471784"/>
          </a:xfrm>
          <a:prstGeom prst="curved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17096" y="299695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Offloading </a:t>
            </a:r>
          </a:p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Data: 17%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74" name="Curved Down Arrow 73"/>
          <p:cNvSpPr/>
          <p:nvPr/>
        </p:nvSpPr>
        <p:spPr bwMode="auto">
          <a:xfrm rot="1267676">
            <a:off x="7324763" y="4667040"/>
            <a:ext cx="1184902" cy="589149"/>
          </a:xfrm>
          <a:prstGeom prst="curved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33320" y="414908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Next Steps:</a:t>
            </a:r>
          </a:p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Re-deployment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41032" y="1052737"/>
            <a:ext cx="4427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Static Deployment Total: ~70%</a:t>
            </a:r>
          </a:p>
          <a:p>
            <a:pPr algn="ctr"/>
            <a:r>
              <a:rPr lang="en-GB" b="1" dirty="0" smtClean="0">
                <a:solidFill>
                  <a:srgbClr val="C35549"/>
                </a:solidFill>
              </a:rPr>
              <a:t>Target: 99%</a:t>
            </a:r>
            <a:endParaRPr lang="en-GB" b="1" dirty="0">
              <a:solidFill>
                <a:srgbClr val="C35549"/>
              </a:solidFill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1928664" y="2506621"/>
            <a:ext cx="288032" cy="3528392"/>
          </a:xfrm>
          <a:prstGeom prst="roundRect">
            <a:avLst/>
          </a:prstGeom>
          <a:noFill/>
          <a:ln w="28575" cap="flat" cmpd="sng" algn="ctr">
            <a:solidFill>
              <a:srgbClr val="CC93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2792760" y="3561098"/>
            <a:ext cx="288032" cy="2473915"/>
          </a:xfrm>
          <a:prstGeom prst="round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3800872" y="3933056"/>
            <a:ext cx="288032" cy="2113875"/>
          </a:xfrm>
          <a:prstGeom prst="roundRect">
            <a:avLst/>
          </a:prstGeom>
          <a:noFill/>
          <a:ln w="28575" cap="flat" cmpd="sng" algn="ctr">
            <a:solidFill>
              <a:srgbClr val="3302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4880992" y="4365105"/>
            <a:ext cx="288032" cy="1681827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7796808" y="2204865"/>
            <a:ext cx="288032" cy="288032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7796808" y="2564905"/>
            <a:ext cx="288032" cy="28803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84840" y="2204865"/>
            <a:ext cx="154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Simulation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84840" y="2564905"/>
            <a:ext cx="1260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</a:rPr>
              <a:t>Theory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25208" y="537321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C000"/>
                </a:solidFill>
              </a:rPr>
              <a:t>?</a:t>
            </a:r>
            <a:endParaRPr lang="en-GB" sz="1400" b="1" dirty="0">
              <a:solidFill>
                <a:srgbClr val="FFC00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5889104" y="4365105"/>
            <a:ext cx="288032" cy="1681827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6537176" y="4869161"/>
            <a:ext cx="288032" cy="1191494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6825208" y="5229201"/>
            <a:ext cx="288032" cy="817731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9144" y="436510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9900"/>
                </a:solidFill>
              </a:rPr>
              <a:t>Mech. Relay 600W/km</a:t>
            </a:r>
            <a:r>
              <a:rPr lang="en-GB" sz="1400" b="1" baseline="30000" dirty="0" smtClean="0">
                <a:solidFill>
                  <a:srgbClr val="FF9900"/>
                </a:solidFill>
              </a:rPr>
              <a:t>2</a:t>
            </a:r>
            <a:endParaRPr lang="en-GB" sz="1400" b="1" dirty="0">
              <a:solidFill>
                <a:srgbClr val="FF9900"/>
              </a:solidFill>
            </a:endParaRPr>
          </a:p>
        </p:txBody>
      </p:sp>
      <p:sp>
        <p:nvSpPr>
          <p:cNvPr id="90" name="Curved Down Arrow 89"/>
          <p:cNvSpPr/>
          <p:nvPr/>
        </p:nvSpPr>
        <p:spPr bwMode="auto">
          <a:xfrm rot="1998891">
            <a:off x="6225904" y="3680737"/>
            <a:ext cx="949979" cy="461823"/>
          </a:xfrm>
          <a:prstGeom prst="curved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25208" y="357301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9900"/>
                </a:solidFill>
              </a:rPr>
              <a:t>Delay Tx: 15%</a:t>
            </a:r>
            <a:endParaRPr lang="en-GB" sz="1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2374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640" y="188640"/>
            <a:ext cx="7214526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 smtClean="0"/>
              <a:t>Redeployment Integration Results</a:t>
            </a:r>
            <a:endParaRPr lang="en-GB" sz="3600" b="1" dirty="0"/>
          </a:p>
        </p:txBody>
      </p:sp>
      <p:sp>
        <p:nvSpPr>
          <p:cNvPr id="35" name="Curved Down Arrow 34"/>
          <p:cNvSpPr/>
          <p:nvPr/>
        </p:nvSpPr>
        <p:spPr bwMode="auto">
          <a:xfrm rot="2547266">
            <a:off x="1995656" y="2671783"/>
            <a:ext cx="1145251" cy="576064"/>
          </a:xfrm>
          <a:prstGeom prst="curvedDownArrow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1173087" y="2523554"/>
            <a:ext cx="0" cy="3802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957063" y="6123954"/>
            <a:ext cx="8136904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 rot="16200000">
            <a:off x="-1522564" y="3909340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Operational Power, W/km</a:t>
            </a:r>
            <a:r>
              <a:rPr lang="en-GB" sz="1800" b="1" baseline="30000" dirty="0" smtClean="0">
                <a:solidFill>
                  <a:srgbClr val="000000"/>
                </a:solidFill>
              </a:rPr>
              <a:t>2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3088" y="627900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000000"/>
                </a:solidFill>
              </a:rPr>
              <a:t>Techniques for a </a:t>
            </a:r>
            <a:r>
              <a:rPr lang="en-GB" sz="1800" b="1" u="sng" dirty="0" smtClean="0">
                <a:solidFill>
                  <a:srgbClr val="0070C0"/>
                </a:solidFill>
              </a:rPr>
              <a:t>Medium</a:t>
            </a:r>
            <a:r>
              <a:rPr lang="en-GB" sz="1800" b="1" dirty="0" smtClean="0">
                <a:solidFill>
                  <a:srgbClr val="000000"/>
                </a:solidFill>
              </a:rPr>
              <a:t> Urban RAN Offered Load, 60Mbit/s/km</a:t>
            </a:r>
            <a:r>
              <a:rPr lang="en-GB" sz="1800" b="1" baseline="30000" dirty="0" smtClean="0">
                <a:solidFill>
                  <a:srgbClr val="000000"/>
                </a:solidFill>
              </a:rPr>
              <a:t>2</a:t>
            </a:r>
            <a:endParaRPr lang="en-GB" sz="1800" b="1" baseline="30000" dirty="0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389110" y="2581838"/>
            <a:ext cx="504057" cy="3542115"/>
          </a:xfrm>
          <a:prstGeom prst="roundRect">
            <a:avLst/>
          </a:prstGeom>
          <a:solidFill>
            <a:srgbClr val="CC93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01079" y="1803474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C9306"/>
                </a:solidFill>
              </a:rPr>
              <a:t>HSPA Baseline</a:t>
            </a:r>
          </a:p>
          <a:p>
            <a:pPr algn="ctr"/>
            <a:r>
              <a:rPr lang="en-GB" sz="1400" b="1" dirty="0" smtClean="0">
                <a:solidFill>
                  <a:srgbClr val="CC9306"/>
                </a:solidFill>
              </a:rPr>
              <a:t>2000W/km</a:t>
            </a:r>
            <a:r>
              <a:rPr lang="en-GB" sz="1400" b="1" baseline="30000" dirty="0" smtClean="0">
                <a:solidFill>
                  <a:srgbClr val="CC9306"/>
                </a:solidFill>
              </a:rPr>
              <a:t>2</a:t>
            </a:r>
            <a:endParaRPr lang="en-GB" sz="1400" b="1" baseline="30000" dirty="0">
              <a:solidFill>
                <a:srgbClr val="CC9306"/>
              </a:solidFill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2109192" y="4478803"/>
            <a:ext cx="504057" cy="1669907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21160" y="3686715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LTE Baseline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800W/km</a:t>
            </a:r>
            <a:r>
              <a:rPr lang="en-GB" sz="1400" b="1" baseline="30000" dirty="0" smtClean="0">
                <a:solidFill>
                  <a:srgbClr val="000000"/>
                </a:solidFill>
              </a:rPr>
              <a:t>2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117304" y="4982859"/>
            <a:ext cx="504057" cy="1152128"/>
          </a:xfrm>
          <a:prstGeom prst="roundRect">
            <a:avLst/>
          </a:prstGeom>
          <a:solidFill>
            <a:srgbClr val="3302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85256" y="4046755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3302BE"/>
                </a:solidFill>
              </a:rPr>
              <a:t>Cell Size, Freq. Reuse, MIMO, PA Eff.:  560W/km</a:t>
            </a:r>
            <a:r>
              <a:rPr lang="en-GB" sz="1400" b="1" baseline="30000" dirty="0" smtClean="0">
                <a:solidFill>
                  <a:srgbClr val="3302BE"/>
                </a:solidFill>
              </a:rPr>
              <a:t>2</a:t>
            </a:r>
            <a:endParaRPr lang="en-GB" sz="1400" b="1" dirty="0">
              <a:solidFill>
                <a:srgbClr val="3302B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269432" y="5414907"/>
            <a:ext cx="504057" cy="720081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65376" y="4694827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Relays, Coop Scheduling, 440W/km</a:t>
            </a:r>
            <a:r>
              <a:rPr lang="en-GB" sz="1400" b="1" baseline="30000" dirty="0" smtClean="0">
                <a:solidFill>
                  <a:srgbClr val="00B050"/>
                </a:solidFill>
              </a:rPr>
              <a:t>2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349552" y="5702940"/>
            <a:ext cx="504058" cy="432048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17504" y="519888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Wi-Fi Offload 300W/km</a:t>
            </a:r>
            <a:r>
              <a:rPr lang="en-GB" sz="1400" b="1" baseline="30000" dirty="0" smtClean="0">
                <a:solidFill>
                  <a:srgbClr val="7030A0"/>
                </a:solidFill>
              </a:rPr>
              <a:t>2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7725815" y="6065669"/>
            <a:ext cx="504056" cy="72008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93767" y="554789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100x Target</a:t>
            </a:r>
          </a:p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20W/km</a:t>
            </a:r>
            <a:r>
              <a:rPr lang="en-GB" sz="1400" b="1" baseline="30000" dirty="0" smtClean="0">
                <a:solidFill>
                  <a:srgbClr val="C00000"/>
                </a:solidFill>
              </a:rPr>
              <a:t>2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57263" y="235389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Multiple-Access: 60%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53" name="Curved Down Arrow 52"/>
          <p:cNvSpPr/>
          <p:nvPr/>
        </p:nvSpPr>
        <p:spPr bwMode="auto">
          <a:xfrm rot="1363782">
            <a:off x="2918551" y="3445326"/>
            <a:ext cx="897510" cy="492452"/>
          </a:xfrm>
          <a:prstGeom prst="curvedDownArrow">
            <a:avLst/>
          </a:prstGeom>
          <a:solidFill>
            <a:srgbClr val="3302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01281" y="30496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3302BE"/>
                </a:solidFill>
              </a:rPr>
              <a:t>Cell Deployment: 30%</a:t>
            </a:r>
            <a:endParaRPr lang="en-GB" sz="1400" b="1" dirty="0">
              <a:solidFill>
                <a:srgbClr val="3302BE"/>
              </a:solidFill>
            </a:endParaRPr>
          </a:p>
        </p:txBody>
      </p:sp>
      <p:sp>
        <p:nvSpPr>
          <p:cNvPr id="55" name="Curved Down Arrow 54"/>
          <p:cNvSpPr/>
          <p:nvPr/>
        </p:nvSpPr>
        <p:spPr bwMode="auto">
          <a:xfrm rot="1597658">
            <a:off x="3884130" y="3910700"/>
            <a:ext cx="1111096" cy="471537"/>
          </a:xfrm>
          <a:prstGeom prst="curved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5416" y="3326675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Cell-Edge Techniques: </a:t>
            </a:r>
          </a:p>
          <a:p>
            <a:pPr algn="ctr"/>
            <a:r>
              <a:rPr lang="en-GB" sz="1400" b="1" dirty="0" smtClean="0">
                <a:solidFill>
                  <a:srgbClr val="00B050"/>
                </a:solidFill>
              </a:rPr>
              <a:t>21%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57" name="Curved Down Arrow 56"/>
          <p:cNvSpPr/>
          <p:nvPr/>
        </p:nvSpPr>
        <p:spPr bwMode="auto">
          <a:xfrm rot="2212791">
            <a:off x="5019997" y="4500279"/>
            <a:ext cx="928589" cy="411210"/>
          </a:xfrm>
          <a:prstGeom prst="curved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9512" y="397474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Offloading:</a:t>
            </a:r>
          </a:p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32%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59" name="Curved Down Arrow 58"/>
          <p:cNvSpPr/>
          <p:nvPr/>
        </p:nvSpPr>
        <p:spPr bwMode="auto">
          <a:xfrm rot="679921">
            <a:off x="6973550" y="4951465"/>
            <a:ext cx="1198319" cy="524211"/>
          </a:xfrm>
          <a:prstGeom prst="curved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73280" y="4046755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Next Steps:</a:t>
            </a:r>
          </a:p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Coop Tx, Beam-forming, Inter-Network Spectrum Sharing?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61" name="Curved Down Arrow 60"/>
          <p:cNvSpPr/>
          <p:nvPr/>
        </p:nvSpPr>
        <p:spPr bwMode="auto">
          <a:xfrm rot="1285180">
            <a:off x="2262390" y="1704912"/>
            <a:ext cx="5008659" cy="1342768"/>
          </a:xfrm>
          <a:prstGeom prst="curvedDownArrow">
            <a:avLst/>
          </a:prstGeom>
          <a:solidFill>
            <a:srgbClr val="CCFF66"/>
          </a:solidFill>
          <a:ln w="9525" cap="flat" cmpd="sng" algn="ctr">
            <a:solidFill>
              <a:srgbClr val="99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89512" y="1310451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70C0"/>
                </a:solidFill>
              </a:rPr>
              <a:t>Static Deployment Total: ~70%</a:t>
            </a:r>
          </a:p>
          <a:p>
            <a:pPr algn="ctr"/>
            <a:r>
              <a:rPr lang="en-GB" sz="2000" b="1" dirty="0" smtClean="0">
                <a:solidFill>
                  <a:srgbClr val="6BA42C"/>
                </a:solidFill>
              </a:rPr>
              <a:t>Redeployment Total: ~87%</a:t>
            </a:r>
          </a:p>
          <a:p>
            <a:pPr algn="ctr"/>
            <a:r>
              <a:rPr lang="en-GB" b="1" dirty="0" smtClean="0">
                <a:solidFill>
                  <a:srgbClr val="C35549"/>
                </a:solidFill>
              </a:rPr>
              <a:t>Target: 99%</a:t>
            </a:r>
            <a:endParaRPr lang="en-GB" b="1" dirty="0">
              <a:solidFill>
                <a:srgbClr val="C35549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357664" y="5846955"/>
            <a:ext cx="504056" cy="288032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97624" y="5342899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9900"/>
                </a:solidFill>
              </a:rPr>
              <a:t>Mech. Relay 250W/km</a:t>
            </a:r>
            <a:r>
              <a:rPr lang="en-GB" sz="1400" b="1" baseline="30000" dirty="0" smtClean="0">
                <a:solidFill>
                  <a:srgbClr val="FF9900"/>
                </a:solidFill>
              </a:rPr>
              <a:t>2</a:t>
            </a:r>
            <a:endParaRPr lang="en-GB" sz="1400" b="1" dirty="0">
              <a:solidFill>
                <a:srgbClr val="FF9900"/>
              </a:solidFill>
            </a:endParaRPr>
          </a:p>
        </p:txBody>
      </p:sp>
      <p:sp>
        <p:nvSpPr>
          <p:cNvPr id="65" name="Curved Down Arrow 64"/>
          <p:cNvSpPr/>
          <p:nvPr/>
        </p:nvSpPr>
        <p:spPr bwMode="auto">
          <a:xfrm rot="847477">
            <a:off x="5895597" y="4875767"/>
            <a:ext cx="949979" cy="461823"/>
          </a:xfrm>
          <a:prstGeom prst="curved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41640" y="440679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9900"/>
                </a:solidFill>
              </a:rPr>
              <a:t>Delay Tx: 17%</a:t>
            </a:r>
            <a:endParaRPr lang="en-GB" sz="1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6540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712640" y="116632"/>
            <a:ext cx="6912768" cy="685800"/>
          </a:xfrm>
        </p:spPr>
        <p:txBody>
          <a:bodyPr/>
          <a:lstStyle/>
          <a:p>
            <a:r>
              <a:rPr lang="en-GB" dirty="0" smtClean="0"/>
              <a:t>Integration….</a:t>
            </a:r>
            <a:br>
              <a:rPr lang="en-GB" dirty="0" smtClean="0"/>
            </a:br>
            <a:r>
              <a:rPr lang="en-GB" dirty="0" smtClean="0"/>
              <a:t> exposing some promising approaches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496616" y="1124744"/>
            <a:ext cx="8280920" cy="51054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000"/>
                </a:solidFill>
              </a:rPr>
              <a:t>Moving to an LTE RAN is energy efficient, building upon LTE-A platform will bring further benefits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000"/>
                </a:solidFill>
              </a:rPr>
              <a:t>Cell size, frequency reuse &amp; MIMO configurations have significant beneficial impact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000"/>
                </a:solidFill>
              </a:rPr>
              <a:t>Improving PA efficiency still essential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000"/>
                </a:solidFill>
              </a:rPr>
              <a:t>Deploying co-channel relays in power grid limited scenarios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8000"/>
                </a:solidFill>
              </a:rPr>
              <a:t>Appropriate offload strategies from macro to small cell systems for various traffic/application/signalling types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4402" y="1736874"/>
            <a:ext cx="447661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644" y="3843486"/>
            <a:ext cx="453681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596769" y="789136"/>
            <a:ext cx="8923998" cy="1074738"/>
          </a:xfrm>
        </p:spPr>
        <p:txBody>
          <a:bodyPr/>
          <a:lstStyle/>
          <a:p>
            <a:r>
              <a:rPr lang="en-GB" smtClean="0">
                <a:solidFill>
                  <a:srgbClr val="002060"/>
                </a:solidFill>
              </a:rPr>
              <a:t>Dynamic LTE Simulator</a:t>
            </a:r>
            <a:br>
              <a:rPr lang="en-GB" smtClean="0">
                <a:solidFill>
                  <a:srgbClr val="002060"/>
                </a:solidFill>
              </a:rPr>
            </a:br>
            <a:r>
              <a:rPr lang="en-GB" sz="2000" i="1" smtClean="0">
                <a:solidFill>
                  <a:srgbClr val="002060"/>
                </a:solidFill>
              </a:rPr>
              <a:t>Multi-Cell, Multi-User, Customizable, Outdoor and Indoor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0519" y="2014687"/>
            <a:ext cx="4407827" cy="1630363"/>
            <a:chOff x="212901" y="2357564"/>
            <a:chExt cx="5065023" cy="1946615"/>
          </a:xfrm>
        </p:grpSpPr>
        <p:pic>
          <p:nvPicPr>
            <p:cNvPr id="2766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04924" y="2474149"/>
              <a:ext cx="2573000" cy="1804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2901" y="2357564"/>
              <a:ext cx="2572999" cy="194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5" name="Picture 1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527" y="3994299"/>
            <a:ext cx="179374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1030" y="3992712"/>
            <a:ext cx="1950244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624286" y="5648475"/>
            <a:ext cx="176966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C00000"/>
                </a:solidFill>
                <a:latin typeface="Calibri" pitchFamily="34" charset="0"/>
              </a:rPr>
              <a:t>Sleep Mode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2806700" y="5665937"/>
            <a:ext cx="176966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C00000"/>
                </a:solidFill>
                <a:latin typeface="Calibri" pitchFamily="34" charset="0"/>
              </a:rPr>
              <a:t>Relays / DAS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4971919" y="5648475"/>
            <a:ext cx="4419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C00000"/>
                </a:solidFill>
                <a:latin typeface="Calibri" pitchFamily="34" charset="0"/>
              </a:rPr>
              <a:t>3D Indoor Building with Indoor and Outdoor Interference</a:t>
            </a:r>
          </a:p>
        </p:txBody>
      </p:sp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531417" y="3575199"/>
            <a:ext cx="408278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C00000"/>
                </a:solidFill>
                <a:latin typeface="Calibri" pitchFamily="34" charset="0"/>
              </a:rPr>
              <a:t>Dynamic Outdoor Simulator</a:t>
            </a:r>
          </a:p>
        </p:txBody>
      </p:sp>
      <p:sp>
        <p:nvSpPr>
          <p:cNvPr id="27661" name="Rectangle 8"/>
          <p:cNvSpPr>
            <a:spLocks noChangeArrowheads="1"/>
          </p:cNvSpPr>
          <p:nvPr/>
        </p:nvSpPr>
        <p:spPr bwMode="auto">
          <a:xfrm>
            <a:off x="2144688" y="6145361"/>
            <a:ext cx="6108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http://www.mobilevce.com/pmwiki5G/index.php?n=</a:t>
            </a:r>
            <a:r>
              <a:rPr lang="en-GB" sz="1400" dirty="0" err="1">
                <a:solidFill>
                  <a:srgbClr val="0070C0"/>
                </a:solidFill>
                <a:latin typeface="Calibri" pitchFamily="34" charset="0"/>
              </a:rPr>
              <a:t>Main.VCESIM</a:t>
            </a:r>
            <a:endParaRPr lang="en-GB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7662" name="Rectangle 1028"/>
          <p:cNvSpPr txBox="1">
            <a:spLocks noChangeArrowheads="1"/>
          </p:cNvSpPr>
          <p:nvPr/>
        </p:nvSpPr>
        <p:spPr bwMode="auto">
          <a:xfrm>
            <a:off x="66212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VCEsim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VCEsim Development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80" y="1093440"/>
            <a:ext cx="94313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Dissemination Highlights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7088" y="1052736"/>
            <a:ext cx="8208912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Peter Grant gave invited presentation at </a:t>
            </a:r>
            <a:r>
              <a:rPr lang="en-GB" sz="2000" dirty="0" smtClean="0">
                <a:ea typeface="ＭＳ Ｐゴシック"/>
                <a:cs typeface="ＭＳ Ｐゴシック"/>
              </a:rPr>
              <a:t>IEEE </a:t>
            </a:r>
            <a:r>
              <a:rPr lang="en-GB" sz="2000" dirty="0" err="1" smtClean="0">
                <a:ea typeface="ＭＳ Ｐゴシック"/>
                <a:cs typeface="ＭＳ Ｐゴシック"/>
              </a:rPr>
              <a:t>Globecom</a:t>
            </a:r>
            <a:r>
              <a:rPr lang="en-GB" sz="2000" b="0" dirty="0" smtClean="0">
                <a:ea typeface="ＭＳ Ｐゴシック"/>
                <a:cs typeface="ＭＳ Ｐゴシック"/>
              </a:rPr>
              <a:t>, Dec 10, Miami (1500 attendees)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Presentation at </a:t>
            </a:r>
            <a:r>
              <a:rPr lang="en-GB" sz="2000" dirty="0" smtClean="0">
                <a:ea typeface="ＭＳ Ｐゴシック"/>
                <a:cs typeface="ＭＳ Ｐゴシック"/>
              </a:rPr>
              <a:t>Cambridge Wireless </a:t>
            </a:r>
            <a:r>
              <a:rPr lang="en-GB" sz="2000" b="0" dirty="0" smtClean="0">
                <a:ea typeface="ＭＳ Ｐゴシック"/>
                <a:cs typeface="ＭＳ Ｐゴシック"/>
              </a:rPr>
              <a:t>Research Event, Jan 11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Green Session at </a:t>
            </a:r>
            <a:r>
              <a:rPr lang="en-GB" sz="2000" dirty="0" smtClean="0">
                <a:ea typeface="ＭＳ Ｐゴシック"/>
                <a:cs typeface="ＭＳ Ｐゴシック"/>
              </a:rPr>
              <a:t>Mobile World Congress</a:t>
            </a:r>
            <a:r>
              <a:rPr lang="en-GB" sz="2000" b="0" dirty="0" smtClean="0">
                <a:ea typeface="ＭＳ Ｐゴシック"/>
                <a:cs typeface="ＭＳ Ｐゴシック"/>
              </a:rPr>
              <a:t>, Barcelona in Feb 11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Organised </a:t>
            </a:r>
            <a:r>
              <a:rPr lang="en-GB" sz="2000" dirty="0" smtClean="0">
                <a:ea typeface="ＭＳ Ｐゴシック"/>
                <a:cs typeface="ＭＳ Ｐゴシック"/>
              </a:rPr>
              <a:t>VTC </a:t>
            </a:r>
            <a:r>
              <a:rPr lang="en-GB" sz="2000" dirty="0" err="1" smtClean="0">
                <a:ea typeface="ＭＳ Ｐゴシック"/>
                <a:cs typeface="ＭＳ Ｐゴシック"/>
              </a:rPr>
              <a:t>Greenet</a:t>
            </a:r>
            <a:r>
              <a:rPr lang="en-GB" sz="2000" dirty="0" smtClean="0">
                <a:ea typeface="ＭＳ Ｐゴシック"/>
                <a:cs typeface="ＭＳ Ｐゴシック"/>
              </a:rPr>
              <a:t> </a:t>
            </a:r>
            <a:r>
              <a:rPr lang="en-GB" sz="2000" b="0" dirty="0" smtClean="0">
                <a:ea typeface="ＭＳ Ｐゴシック"/>
                <a:cs typeface="ＭＳ Ｐゴシック"/>
              </a:rPr>
              <a:t>Workshop, Budapest in May 11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dirty="0" smtClean="0">
                <a:ea typeface="ＭＳ Ｐゴシック"/>
                <a:cs typeface="ＭＳ Ｐゴシック"/>
              </a:rPr>
              <a:t>ICT-KTN Workshop </a:t>
            </a:r>
            <a:r>
              <a:rPr lang="en-GB" sz="2000" b="0" dirty="0" smtClean="0">
                <a:ea typeface="ＭＳ Ｐゴシック"/>
                <a:cs typeface="ＭＳ Ｐゴシック"/>
              </a:rPr>
              <a:t>on Green Radio in Reading, Jun </a:t>
            </a:r>
            <a:r>
              <a:rPr lang="en-GB" sz="2000" b="0" dirty="0" smtClean="0">
                <a:ea typeface="ＭＳ Ｐゴシック"/>
                <a:cs typeface="ＭＳ Ｐゴシック"/>
              </a:rPr>
              <a:t>11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0" dirty="0" smtClean="0">
                <a:ea typeface="ＭＳ Ｐゴシック"/>
                <a:cs typeface="ＭＳ Ｐゴシック"/>
              </a:rPr>
              <a:t>Green Radio Paper top download position</a:t>
            </a:r>
            <a:endParaRPr lang="en-GB" sz="1400" b="0" dirty="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Overview Paper Published in </a:t>
            </a:r>
            <a:r>
              <a:rPr lang="en-GB" sz="2000" dirty="0" smtClean="0">
                <a:ea typeface="ＭＳ Ｐゴシック"/>
                <a:cs typeface="ＭＳ Ｐゴシック"/>
              </a:rPr>
              <a:t>IEEE Communications Magazine</a:t>
            </a:r>
            <a:r>
              <a:rPr lang="en-GB" sz="2000" b="0" dirty="0" smtClean="0">
                <a:ea typeface="ＭＳ Ｐゴシック"/>
                <a:cs typeface="ＭＳ Ｐゴシック"/>
              </a:rPr>
              <a:t>, Jun 11, was top ten download from IEEE Website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Green Workshop </a:t>
            </a:r>
            <a:r>
              <a:rPr lang="en-GB" sz="2000" b="0" dirty="0" err="1" smtClean="0">
                <a:ea typeface="ＭＳ Ｐゴシック"/>
                <a:cs typeface="ＭＳ Ｐゴシック"/>
              </a:rPr>
              <a:t>colocated</a:t>
            </a:r>
            <a:r>
              <a:rPr lang="en-GB" sz="2000" b="0" dirty="0" smtClean="0">
                <a:ea typeface="ＭＳ Ｐゴシック"/>
                <a:cs typeface="ＭＳ Ｐゴシック"/>
              </a:rPr>
              <a:t> with </a:t>
            </a:r>
            <a:r>
              <a:rPr lang="en-GB" sz="2000" dirty="0" smtClean="0">
                <a:ea typeface="ＭＳ Ｐゴシック"/>
                <a:cs typeface="ＭＳ Ｐゴシック"/>
              </a:rPr>
              <a:t>Wireless Innovation Forum</a:t>
            </a:r>
            <a:r>
              <a:rPr lang="en-GB" sz="2000" b="0" dirty="0" smtClean="0">
                <a:ea typeface="ＭＳ Ｐゴシック"/>
                <a:cs typeface="ＭＳ Ｐゴシック"/>
              </a:rPr>
              <a:t>, Brussels, Jun 11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Tim O’Farrell </a:t>
            </a:r>
            <a:r>
              <a:rPr lang="en-GB" sz="2000" dirty="0" smtClean="0">
                <a:ea typeface="ＭＳ Ｐゴシック"/>
                <a:cs typeface="ＭＳ Ｐゴシック"/>
              </a:rPr>
              <a:t>EURASIP</a:t>
            </a:r>
            <a:r>
              <a:rPr lang="en-GB" sz="2000" b="0" dirty="0" smtClean="0">
                <a:ea typeface="ＭＳ Ｐゴシック"/>
                <a:cs typeface="ＭＳ Ｐゴシック"/>
              </a:rPr>
              <a:t> EUSIPCO2011, Invited Paper, Aug 11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Tim O’Farrell </a:t>
            </a:r>
            <a:r>
              <a:rPr lang="en-GB" sz="2000" dirty="0" smtClean="0">
                <a:ea typeface="ＭＳ Ｐゴシック"/>
                <a:cs typeface="ＭＳ Ｐゴシック"/>
              </a:rPr>
              <a:t>OPTNet2011</a:t>
            </a:r>
            <a:r>
              <a:rPr lang="en-GB" sz="2000" b="0" dirty="0" smtClean="0">
                <a:ea typeface="ＭＳ Ｐゴシック"/>
                <a:cs typeface="ＭＳ Ｐゴシック"/>
              </a:rPr>
              <a:t>, Key Note Presentation, </a:t>
            </a:r>
            <a:r>
              <a:rPr lang="en-GB" sz="2000" b="0" dirty="0" err="1" smtClean="0">
                <a:ea typeface="ＭＳ Ｐゴシック"/>
                <a:cs typeface="ＭＳ Ｐゴシック"/>
              </a:rPr>
              <a:t>Spt</a:t>
            </a:r>
            <a:r>
              <a:rPr lang="en-GB" sz="2000" b="0" dirty="0" smtClean="0">
                <a:ea typeface="ＭＳ Ｐゴシック"/>
                <a:cs typeface="ＭＳ Ｐゴシック"/>
              </a:rPr>
              <a:t> 11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smtClean="0">
                <a:ea typeface="ＭＳ Ｐゴシック"/>
                <a:cs typeface="ＭＳ Ｐゴシック"/>
              </a:rPr>
              <a:t>John Thompson to give invited presentation at </a:t>
            </a:r>
            <a:r>
              <a:rPr lang="en-GB" sz="2000" dirty="0" smtClean="0">
                <a:ea typeface="ＭＳ Ｐゴシック"/>
                <a:cs typeface="ＭＳ Ｐゴシック"/>
              </a:rPr>
              <a:t>IEEE WICON </a:t>
            </a:r>
            <a:r>
              <a:rPr lang="en-GB" sz="2000" b="0" dirty="0" smtClean="0">
                <a:ea typeface="ＭＳ Ｐゴシック"/>
                <a:cs typeface="ＭＳ Ｐゴシック"/>
              </a:rPr>
              <a:t>Conf in China, Oct 11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GB" sz="2000" b="0" dirty="0" err="1" smtClean="0">
                <a:ea typeface="ＭＳ Ｐゴシック"/>
                <a:cs typeface="ＭＳ Ｐゴシック"/>
              </a:rPr>
              <a:t>Vasilis</a:t>
            </a:r>
            <a:r>
              <a:rPr lang="en-GB" sz="2000" b="0" dirty="0" smtClean="0">
                <a:ea typeface="ＭＳ Ｐゴシック"/>
                <a:cs typeface="ＭＳ Ｐゴシック"/>
              </a:rPr>
              <a:t> </a:t>
            </a:r>
            <a:r>
              <a:rPr lang="en-GB" sz="2000" b="0" dirty="0" err="1" smtClean="0">
                <a:ea typeface="ＭＳ Ｐゴシック"/>
                <a:cs typeface="ＭＳ Ｐゴシック"/>
              </a:rPr>
              <a:t>Friderikos</a:t>
            </a:r>
            <a:r>
              <a:rPr lang="en-GB" sz="2000" b="0" dirty="0" smtClean="0">
                <a:ea typeface="ＭＳ Ｐゴシック"/>
                <a:cs typeface="ＭＳ Ｐゴシック"/>
              </a:rPr>
              <a:t> to give invited presentation at </a:t>
            </a:r>
            <a:r>
              <a:rPr lang="en-GB" sz="2000" dirty="0" smtClean="0">
                <a:ea typeface="ＭＳ Ｐゴシック"/>
                <a:cs typeface="ＭＳ Ｐゴシック"/>
              </a:rPr>
              <a:t>IEEE </a:t>
            </a:r>
            <a:r>
              <a:rPr lang="en-GB" sz="2000" dirty="0" err="1" smtClean="0">
                <a:ea typeface="ＭＳ Ｐゴシック"/>
                <a:cs typeface="ＭＳ Ｐゴシック"/>
              </a:rPr>
              <a:t>Globecom</a:t>
            </a:r>
            <a:r>
              <a:rPr lang="en-GB" sz="2000" dirty="0" smtClean="0">
                <a:ea typeface="ＭＳ Ｐゴシック"/>
                <a:cs typeface="ＭＳ Ｐゴシック"/>
              </a:rPr>
              <a:t> </a:t>
            </a:r>
            <a:r>
              <a:rPr lang="en-GB" sz="2000" b="0" dirty="0" smtClean="0">
                <a:ea typeface="ＭＳ Ｐゴシック"/>
                <a:cs typeface="ＭＳ Ｐゴシック"/>
              </a:rPr>
              <a:t>workshop, Houston, Dec 11 </a:t>
            </a:r>
            <a:endParaRPr lang="en-GB" sz="2000" b="0" i="1" dirty="0" smtClean="0">
              <a:solidFill>
                <a:srgbClr val="0066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/>
                <a:cs typeface="ＭＳ Ｐゴシック"/>
              </a:rPr>
              <a:t>Greenet Workshop May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8624" y="980728"/>
            <a:ext cx="8089900" cy="33623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 smtClean="0">
                <a:ea typeface="ＭＳ Ｐゴシック" pitchFamily="34" charset="-128"/>
              </a:rPr>
              <a:t>Organised One Day Workshop co-located with VTC Spring Conference in Budapest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 smtClean="0">
                <a:ea typeface="ＭＳ Ｐゴシック" pitchFamily="34" charset="-128"/>
              </a:rPr>
              <a:t>Workshop attracted 50% papers from industry, 50% from academia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 smtClean="0">
                <a:ea typeface="ＭＳ Ｐゴシック" pitchFamily="34" charset="-128"/>
              </a:rPr>
              <a:t>Keynote addresses from David Lister (Vodafone), </a:t>
            </a:r>
            <a:r>
              <a:rPr lang="en-GB" dirty="0" err="1" smtClean="0">
                <a:ea typeface="ＭＳ Ｐゴシック" pitchFamily="34" charset="-128"/>
              </a:rPr>
              <a:t>Shugong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ea typeface="ＭＳ Ｐゴシック" pitchFamily="34" charset="-128"/>
              </a:rPr>
              <a:t>Xu</a:t>
            </a:r>
            <a:r>
              <a:rPr lang="en-GB" dirty="0" smtClean="0">
                <a:ea typeface="ＭＳ Ｐゴシック" pitchFamily="34" charset="-128"/>
              </a:rPr>
              <a:t> (Huawei) and Jens </a:t>
            </a:r>
            <a:r>
              <a:rPr lang="en-GB" dirty="0" err="1" smtClean="0">
                <a:ea typeface="ＭＳ Ｐゴシック" pitchFamily="34" charset="-128"/>
              </a:rPr>
              <a:t>Zander</a:t>
            </a:r>
            <a:r>
              <a:rPr lang="en-GB" dirty="0" smtClean="0">
                <a:ea typeface="ＭＳ Ｐゴシック" pitchFamily="34" charset="-128"/>
              </a:rPr>
              <a:t> (KTH)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dirty="0" smtClean="0">
                <a:ea typeface="ＭＳ Ｐゴシック" pitchFamily="34" charset="-128"/>
              </a:rPr>
              <a:t>More Information about the workshop is here:            </a:t>
            </a:r>
            <a:r>
              <a:rPr lang="en-GB" i="1" dirty="0" smtClean="0">
                <a:solidFill>
                  <a:srgbClr val="006600"/>
                </a:solidFill>
                <a:ea typeface="ＭＳ Ｐゴシック" pitchFamily="34" charset="-128"/>
              </a:rPr>
              <a:t>http://www.see.ed.ac.uk/~jst/Greenet/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•"/>
              <a:defRPr/>
            </a:pPr>
            <a:endParaRPr lang="en-GB" i="1" dirty="0" smtClean="0">
              <a:solidFill>
                <a:srgbClr val="006600"/>
              </a:solidFill>
              <a:ea typeface="ＭＳ Ｐゴシック" pitchFamily="34" charset="-128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 l="1242"/>
          <a:stretch>
            <a:fillRect/>
          </a:stretch>
        </p:blipFill>
        <p:spPr bwMode="auto">
          <a:xfrm>
            <a:off x="1856656" y="4581128"/>
            <a:ext cx="2491978" cy="16271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910" y="4504929"/>
            <a:ext cx="233891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033" y="4581129"/>
            <a:ext cx="2354394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on GR impact to date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568624" y="980728"/>
            <a:ext cx="8208912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High global conference visibility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Leading </a:t>
            </a:r>
            <a:r>
              <a:rPr lang="en-GB" sz="1800" dirty="0" err="1" smtClean="0"/>
              <a:t>GreeNet</a:t>
            </a:r>
            <a:r>
              <a:rPr lang="en-GB" sz="1800" dirty="0" smtClean="0"/>
              <a:t> at VTC 2011 and 2012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3 book chapters contributed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Wiley book on Green Radio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Many invited paper and talks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Thought leading on the research agenda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Seeded </a:t>
            </a:r>
            <a:r>
              <a:rPr lang="en-GB" sz="1800" dirty="0" err="1" smtClean="0"/>
              <a:t>GreenTouch</a:t>
            </a:r>
            <a:r>
              <a:rPr lang="en-GB" sz="1800" dirty="0" smtClean="0"/>
              <a:t>, EARTH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Mechanical relaying, R-NC, Class-J PA, Antenna steering techniques, Mesh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System integration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GR tools and research platforms used by industrial members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GR points to a feasible route to an average of x10 energy reduction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sensitivity analysis and optimisation based on traffic awareness to be characterised.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Results are constrained by existing </a:t>
            </a:r>
            <a:r>
              <a:rPr lang="en-GB" sz="1800" dirty="0" err="1" smtClean="0"/>
              <a:t>basestation</a:t>
            </a:r>
            <a:r>
              <a:rPr lang="en-GB" sz="1800" dirty="0" smtClean="0"/>
              <a:t> models, new energy profiles for Green Radio Access equipment needed.</a:t>
            </a:r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856656" y="1196752"/>
            <a:ext cx="6984776" cy="5105400"/>
          </a:xfrm>
        </p:spPr>
        <p:txBody>
          <a:bodyPr/>
          <a:lstStyle/>
          <a:p>
            <a:r>
              <a:rPr lang="en-GB" dirty="0" smtClean="0"/>
              <a:t>Contributions from:</a:t>
            </a:r>
          </a:p>
          <a:p>
            <a:pPr lvl="1"/>
            <a:r>
              <a:rPr lang="en-GB" dirty="0" smtClean="0"/>
              <a:t>Tim O’Farrell (Academic Coordinator)</a:t>
            </a:r>
          </a:p>
          <a:p>
            <a:pPr lvl="1"/>
            <a:r>
              <a:rPr lang="en-GB" dirty="0" smtClean="0"/>
              <a:t>John Thompson (</a:t>
            </a:r>
            <a:r>
              <a:rPr lang="en-GB" dirty="0"/>
              <a:t>Deputy Academic Coordinator)</a:t>
            </a:r>
            <a:endParaRPr lang="en-GB" dirty="0" smtClean="0"/>
          </a:p>
          <a:p>
            <a:pPr lvl="1"/>
            <a:r>
              <a:rPr lang="en-GB" dirty="0" smtClean="0"/>
              <a:t>Simon Armour (WP2 Leader)</a:t>
            </a:r>
          </a:p>
          <a:p>
            <a:pPr lvl="1"/>
            <a:r>
              <a:rPr lang="en-GB" dirty="0" smtClean="0"/>
              <a:t>Vasilis </a:t>
            </a:r>
            <a:r>
              <a:rPr lang="en-GB" dirty="0" err="1" smtClean="0"/>
              <a:t>Fridericos</a:t>
            </a:r>
            <a:r>
              <a:rPr lang="en-GB" dirty="0" smtClean="0"/>
              <a:t> (WP1 Leader)</a:t>
            </a:r>
          </a:p>
        </p:txBody>
      </p:sp>
    </p:spTree>
    <p:extLst>
      <p:ext uri="{BB962C8B-B14F-4D97-AF65-F5344CB8AC3E}">
        <p14:creationId xmlns="" xmlns:p14="http://schemas.microsoft.com/office/powerpoint/2010/main" val="13135793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Mission for this year…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616" y="1052736"/>
            <a:ext cx="8337376" cy="53285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/>
              <a:t>Green Radio aims to identify: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New energy efficient network architectures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Novel techniques to reduce future RAN energy consumption</a:t>
            </a:r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Initial research focused on developing individual technical approaches following </a:t>
            </a:r>
            <a:r>
              <a:rPr lang="en-GB" sz="2400" b="1" u="sng" dirty="0" smtClean="0">
                <a:solidFill>
                  <a:schemeClr val="hlink"/>
                </a:solidFill>
              </a:rPr>
              <a:t>Book of Assumptions</a:t>
            </a:r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Progress is recorded in the </a:t>
            </a:r>
            <a:r>
              <a:rPr lang="en-GB" sz="2400" u="sng" dirty="0" smtClean="0">
                <a:solidFill>
                  <a:srgbClr val="008000"/>
                </a:solidFill>
              </a:rPr>
              <a:t>Register of Technologies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Current research includes </a:t>
            </a:r>
            <a:r>
              <a:rPr lang="en-GB" sz="2400" u="sng" dirty="0" smtClean="0">
                <a:solidFill>
                  <a:schemeClr val="accent2"/>
                </a:solidFill>
              </a:rPr>
              <a:t>Integration Activities</a:t>
            </a:r>
            <a:r>
              <a:rPr lang="en-GB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Combining the most promising technical approaches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Identifying candidate green architectures </a:t>
            </a:r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Capture key insights leveraging integrative thinking over a series of deliverables due in the next 9 months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576736" y="0"/>
            <a:ext cx="5400600" cy="864096"/>
          </a:xfrm>
        </p:spPr>
        <p:txBody>
          <a:bodyPr/>
          <a:lstStyle/>
          <a:p>
            <a:pPr algn="ctr"/>
            <a:r>
              <a:rPr lang="en-GB" dirty="0" smtClean="0"/>
              <a:t>Meeting the x100 Target?</a:t>
            </a:r>
            <a:br>
              <a:rPr lang="en-GB" dirty="0" smtClean="0"/>
            </a:br>
            <a:r>
              <a:rPr lang="en-GB" dirty="0" smtClean="0"/>
              <a:t>Register of Technologies</a:t>
            </a:r>
          </a:p>
        </p:txBody>
      </p:sp>
      <p:graphicFrame>
        <p:nvGraphicFramePr>
          <p:cNvPr id="20549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2855969"/>
              </p:ext>
            </p:extLst>
          </p:nvPr>
        </p:nvGraphicFramePr>
        <p:xfrm>
          <a:off x="1687636" y="1124744"/>
          <a:ext cx="8089900" cy="553018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719792"/>
                <a:gridCol w="2705233"/>
                <a:gridCol w="727471"/>
                <a:gridCol w="933847"/>
                <a:gridCol w="901171"/>
                <a:gridCol w="1102386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Tracks</a:t>
                      </a:r>
                    </a:p>
                  </a:txBody>
                  <a:tcPr marL="112332" marR="1123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Approach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Res’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ERG%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 ERG%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ERG%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Deployment</a:t>
                      </a:r>
                    </a:p>
                  </a:txBody>
                  <a:tcPr marL="112332" marR="1123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Cell Topology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Macro/Femto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DAS vs. nonDAS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Network Coding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Femto vs. WiFi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43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33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Management</a:t>
                      </a:r>
                    </a:p>
                  </a:txBody>
                  <a:tcPr marL="112332" marR="1123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Spectrum Management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50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Multihop Relaying</a:t>
                      </a:r>
                    </a:p>
                  </a:txBody>
                  <a:tcPr marL="112332" marR="1123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Multihop in LTE-A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Mechanical Relaying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Scheduling for MH Relay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Power Aware Routing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PHY Cooperation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WiFi Cooperation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0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69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31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 Radio Efficiency</a:t>
                      </a:r>
                    </a:p>
                  </a:txBody>
                  <a:tcPr marL="112332" marR="1123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PA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 Antenna Efficiency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33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Interference Management</a:t>
                      </a:r>
                    </a:p>
                  </a:txBody>
                  <a:tcPr marL="112332" marR="1123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 Beamforming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 Interf. Cancellation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89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43 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Scheduling + RRM</a:t>
                      </a:r>
                    </a:p>
                  </a:txBody>
                  <a:tcPr marL="112332" marR="11233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 MPRA Scheduler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 EESB/BEM Sched.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 Coop Scheduler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 TD Sleep Modes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42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3.5, 28</a:t>
                      </a:r>
                    </a:p>
                  </a:txBody>
                  <a:tcPr marL="112332" marR="11233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20540" name="Text Box 123"/>
          <p:cNvSpPr txBox="1">
            <a:spLocks noChangeArrowheads="1"/>
          </p:cNvSpPr>
          <p:nvPr/>
        </p:nvSpPr>
        <p:spPr bwMode="auto">
          <a:xfrm>
            <a:off x="52262" y="944564"/>
            <a:ext cx="1415772" cy="92333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42900" algn="ctr"/>
            <a:r>
              <a:rPr lang="en-GB" b="1" u="sng" dirty="0"/>
              <a:t>Colour Key</a:t>
            </a:r>
          </a:p>
          <a:p>
            <a:pPr indent="-342900" algn="ctr"/>
            <a:r>
              <a:rPr lang="en-GB" b="1" dirty="0">
                <a:solidFill>
                  <a:srgbClr val="FF0000"/>
                </a:solidFill>
              </a:rPr>
              <a:t>RF</a:t>
            </a:r>
          </a:p>
          <a:p>
            <a:pPr indent="-342900" algn="ctr"/>
            <a:r>
              <a:rPr lang="en-GB" b="1" dirty="0">
                <a:solidFill>
                  <a:schemeClr val="tx1"/>
                </a:solidFill>
              </a:rPr>
              <a:t>Op</a:t>
            </a:r>
          </a:p>
        </p:txBody>
      </p:sp>
      <p:sp>
        <p:nvSpPr>
          <p:cNvPr id="20541" name="Rectangle 131"/>
          <p:cNvSpPr>
            <a:spLocks noChangeArrowheads="1"/>
          </p:cNvSpPr>
          <p:nvPr/>
        </p:nvSpPr>
        <p:spPr bwMode="auto">
          <a:xfrm>
            <a:off x="53314" y="2664543"/>
            <a:ext cx="1432586" cy="4572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indent="-342900" algn="ctr"/>
            <a:r>
              <a:rPr lang="en-GB" sz="1400">
                <a:latin typeface="Calibri" pitchFamily="34" charset="0"/>
              </a:rPr>
              <a:t>Theme 1</a:t>
            </a:r>
          </a:p>
          <a:p>
            <a:pPr indent="-342900" algn="ctr"/>
            <a:r>
              <a:rPr lang="en-GB" sz="1400">
                <a:latin typeface="Calibri" pitchFamily="34" charset="0"/>
              </a:rPr>
              <a:t>Architectures</a:t>
            </a:r>
          </a:p>
        </p:txBody>
      </p:sp>
      <p:sp>
        <p:nvSpPr>
          <p:cNvPr id="20542" name="Rectangle 131"/>
          <p:cNvSpPr>
            <a:spLocks noChangeArrowheads="1"/>
          </p:cNvSpPr>
          <p:nvPr/>
        </p:nvSpPr>
        <p:spPr bwMode="auto">
          <a:xfrm>
            <a:off x="209814" y="1986682"/>
            <a:ext cx="1117865" cy="560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-342900" algn="ctr"/>
            <a:r>
              <a:rPr lang="en-GB">
                <a:latin typeface="Calibri" pitchFamily="34" charset="0"/>
              </a:rPr>
              <a:t>ARM</a:t>
            </a:r>
          </a:p>
          <a:p>
            <a:pPr indent="-342900" algn="ctr"/>
            <a:r>
              <a:rPr lang="en-GB">
                <a:latin typeface="Calibri" pitchFamily="34" charset="0"/>
              </a:rPr>
              <a:t>Themes</a:t>
            </a:r>
          </a:p>
        </p:txBody>
      </p:sp>
      <p:sp>
        <p:nvSpPr>
          <p:cNvPr id="20543" name="Rounded Rectangle 10"/>
          <p:cNvSpPr>
            <a:spLocks noChangeArrowheads="1"/>
          </p:cNvSpPr>
          <p:nvPr/>
        </p:nvSpPr>
        <p:spPr bwMode="auto">
          <a:xfrm>
            <a:off x="0" y="1916832"/>
            <a:ext cx="1552972" cy="30892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GB">
              <a:latin typeface="Calibri" pitchFamily="34" charset="0"/>
            </a:endParaRPr>
          </a:p>
        </p:txBody>
      </p:sp>
      <p:sp>
        <p:nvSpPr>
          <p:cNvPr id="20544" name="Rectangle 131"/>
          <p:cNvSpPr>
            <a:spLocks noChangeArrowheads="1"/>
          </p:cNvSpPr>
          <p:nvPr/>
        </p:nvSpPr>
        <p:spPr bwMode="auto">
          <a:xfrm>
            <a:off x="53314" y="3239218"/>
            <a:ext cx="1432586" cy="4572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indent="-342900" algn="ctr"/>
            <a:r>
              <a:rPr lang="en-GB" sz="1400">
                <a:latin typeface="Calibri" pitchFamily="34" charset="0"/>
              </a:rPr>
              <a:t>Theme 2</a:t>
            </a:r>
          </a:p>
          <a:p>
            <a:pPr indent="-342900" algn="ctr"/>
            <a:r>
              <a:rPr lang="en-GB" sz="1400">
                <a:latin typeface="Calibri" pitchFamily="34" charset="0"/>
              </a:rPr>
              <a:t>Relaying</a:t>
            </a:r>
          </a:p>
        </p:txBody>
      </p:sp>
      <p:sp>
        <p:nvSpPr>
          <p:cNvPr id="20545" name="Rectangle 131"/>
          <p:cNvSpPr>
            <a:spLocks noChangeArrowheads="1"/>
          </p:cNvSpPr>
          <p:nvPr/>
        </p:nvSpPr>
        <p:spPr bwMode="auto">
          <a:xfrm>
            <a:off x="53314" y="3812307"/>
            <a:ext cx="1432586" cy="458787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indent="-342900" algn="ctr"/>
            <a:r>
              <a:rPr lang="en-GB" sz="1400">
                <a:latin typeface="Calibri" pitchFamily="34" charset="0"/>
              </a:rPr>
              <a:t>Theme 3</a:t>
            </a:r>
          </a:p>
          <a:p>
            <a:pPr indent="-342900" algn="ctr"/>
            <a:r>
              <a:rPr lang="en-GB" sz="1400">
                <a:latin typeface="Calibri" pitchFamily="34" charset="0"/>
              </a:rPr>
              <a:t>Hardware</a:t>
            </a:r>
          </a:p>
        </p:txBody>
      </p:sp>
      <p:sp>
        <p:nvSpPr>
          <p:cNvPr id="20546" name="Rectangle 131"/>
          <p:cNvSpPr>
            <a:spLocks noChangeArrowheads="1"/>
          </p:cNvSpPr>
          <p:nvPr/>
        </p:nvSpPr>
        <p:spPr bwMode="auto">
          <a:xfrm>
            <a:off x="53314" y="4386982"/>
            <a:ext cx="1432586" cy="458787"/>
          </a:xfrm>
          <a:prstGeom prst="rect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indent="-342900" algn="ctr"/>
            <a:r>
              <a:rPr lang="en-GB" sz="1400">
                <a:latin typeface="Calibri" pitchFamily="34" charset="0"/>
              </a:rPr>
              <a:t>Theme 4</a:t>
            </a:r>
          </a:p>
          <a:p>
            <a:pPr indent="-342900" algn="ctr"/>
            <a:r>
              <a:rPr lang="en-GB" sz="1400">
                <a:latin typeface="Calibri" pitchFamily="34" charset="0"/>
              </a:rPr>
              <a:t>Scheduling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691475" y="188913"/>
            <a:ext cx="6942798" cy="762000"/>
          </a:xfrm>
        </p:spPr>
        <p:txBody>
          <a:bodyPr/>
          <a:lstStyle/>
          <a:p>
            <a:r>
              <a:rPr lang="en-GB" smtClean="0"/>
              <a:t>Key Green Architectures</a:t>
            </a:r>
          </a:p>
        </p:txBody>
      </p:sp>
      <p:sp>
        <p:nvSpPr>
          <p:cNvPr id="21508" name="TextBox 25"/>
          <p:cNvSpPr txBox="1">
            <a:spLocks noChangeArrowheads="1"/>
          </p:cNvSpPr>
          <p:nvPr/>
        </p:nvSpPr>
        <p:spPr bwMode="auto">
          <a:xfrm>
            <a:off x="271727" y="1196975"/>
            <a:ext cx="280842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Calibri" pitchFamily="34" charset="0"/>
              </a:rPr>
              <a:t>LTE Baseline: Medium Density of Micro-cells</a:t>
            </a:r>
          </a:p>
        </p:txBody>
      </p:sp>
      <p:sp>
        <p:nvSpPr>
          <p:cNvPr id="21509" name="TextBox 26"/>
          <p:cNvSpPr txBox="1">
            <a:spLocks noChangeArrowheads="1"/>
          </p:cNvSpPr>
          <p:nvPr/>
        </p:nvSpPr>
        <p:spPr bwMode="auto">
          <a:xfrm>
            <a:off x="3236648" y="1196975"/>
            <a:ext cx="327620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3302BE"/>
                </a:solidFill>
                <a:latin typeface="Calibri" pitchFamily="34" charset="0"/>
              </a:rPr>
              <a:t>Low Density of Macro-cells with Cell-Edge Techniques</a:t>
            </a:r>
          </a:p>
        </p:txBody>
      </p:sp>
      <p:sp>
        <p:nvSpPr>
          <p:cNvPr id="21510" name="TextBox 21"/>
          <p:cNvSpPr txBox="1">
            <a:spLocks noChangeArrowheads="1"/>
          </p:cNvSpPr>
          <p:nvPr/>
        </p:nvSpPr>
        <p:spPr bwMode="auto">
          <a:xfrm>
            <a:off x="6591962" y="1196975"/>
            <a:ext cx="319709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6BA42C"/>
                </a:solidFill>
                <a:latin typeface="Calibri" pitchFamily="34" charset="0"/>
              </a:rPr>
              <a:t>High Density of Low Power Pico-cells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16946" y="1844675"/>
            <a:ext cx="3119702" cy="44640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sz="2400">
              <a:latin typeface="TUOS Stephenson" pitchFamily="-128" charset="0"/>
            </a:endParaRPr>
          </a:p>
        </p:txBody>
      </p:sp>
      <p:sp>
        <p:nvSpPr>
          <p:cNvPr id="21512" name="Rounded Rectangle 30"/>
          <p:cNvSpPr>
            <a:spLocks noChangeArrowheads="1"/>
          </p:cNvSpPr>
          <p:nvPr/>
        </p:nvSpPr>
        <p:spPr bwMode="auto">
          <a:xfrm>
            <a:off x="3314039" y="1844675"/>
            <a:ext cx="3198813" cy="4464050"/>
          </a:xfrm>
          <a:prstGeom prst="roundRect">
            <a:avLst>
              <a:gd name="adj" fmla="val 16667"/>
            </a:avLst>
          </a:prstGeom>
          <a:solidFill>
            <a:srgbClr val="8AB2E2"/>
          </a:solidFill>
          <a:ln w="19050" algn="ctr">
            <a:solidFill>
              <a:srgbClr val="3302BE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  <p:sp>
        <p:nvSpPr>
          <p:cNvPr id="21513" name="Rounded Rectangle 38"/>
          <p:cNvSpPr>
            <a:spLocks noChangeArrowheads="1"/>
          </p:cNvSpPr>
          <p:nvPr/>
        </p:nvSpPr>
        <p:spPr bwMode="auto">
          <a:xfrm>
            <a:off x="6591962" y="1844675"/>
            <a:ext cx="3197092" cy="44640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UOS Stephenson"/>
            </a:endParaRPr>
          </a:p>
        </p:txBody>
      </p:sp>
      <p:pic>
        <p:nvPicPr>
          <p:cNvPr id="21514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745" y="1989139"/>
            <a:ext cx="23234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340" y="1989139"/>
            <a:ext cx="233375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3150" y="2276476"/>
            <a:ext cx="14824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Box 42"/>
          <p:cNvSpPr txBox="1">
            <a:spLocks noChangeArrowheads="1"/>
          </p:cNvSpPr>
          <p:nvPr/>
        </p:nvSpPr>
        <p:spPr bwMode="auto">
          <a:xfrm>
            <a:off x="194337" y="4005263"/>
            <a:ext cx="2964921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3 Sector Freq. Reuse 1</a:t>
            </a:r>
            <a:br>
              <a:rPr lang="en-GB" sz="1400" b="1">
                <a:solidFill>
                  <a:srgbClr val="000000"/>
                </a:solidFill>
                <a:latin typeface="Calibri" pitchFamily="34" charset="0"/>
              </a:rPr>
            </a:b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SISO</a:t>
            </a:r>
          </a:p>
          <a:p>
            <a:pPr algn="ctr"/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RR Scheduler</a:t>
            </a:r>
          </a:p>
          <a:p>
            <a:pPr algn="ctr"/>
            <a:endParaRPr lang="en-GB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GB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GB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GB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High Load: 800W/km</a:t>
            </a:r>
            <a:r>
              <a:rPr lang="en-GB" sz="1400" b="1" baseline="30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  <a:p>
            <a:pPr algn="ctr"/>
            <a:endParaRPr lang="en-GB" sz="1400" b="1" baseline="300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Average ERG:  60% </a:t>
            </a:r>
          </a:p>
        </p:txBody>
      </p:sp>
      <p:sp>
        <p:nvSpPr>
          <p:cNvPr id="21518" name="TextBox 43"/>
          <p:cNvSpPr txBox="1">
            <a:spLocks noChangeArrowheads="1"/>
          </p:cNvSpPr>
          <p:nvPr/>
        </p:nvSpPr>
        <p:spPr bwMode="auto">
          <a:xfrm>
            <a:off x="3393150" y="4005263"/>
            <a:ext cx="3042311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3 Sector Freq. Reuse 1</a:t>
            </a:r>
            <a:br>
              <a:rPr lang="en-GB" sz="1400" b="1">
                <a:solidFill>
                  <a:srgbClr val="002060"/>
                </a:solidFill>
                <a:latin typeface="Calibri" pitchFamily="34" charset="0"/>
              </a:rPr>
            </a:br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2x2 SFBC MIMO</a:t>
            </a:r>
          </a:p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Coordinated Scheduler</a:t>
            </a:r>
          </a:p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Mechanical Relaying</a:t>
            </a:r>
          </a:p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Wi-Fi Offloading</a:t>
            </a:r>
          </a:p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Co-Freq. Wireless DF Relays</a:t>
            </a:r>
          </a:p>
          <a:p>
            <a:pPr algn="ctr"/>
            <a:endParaRPr lang="en-GB" sz="14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sz="1400" b="1">
                <a:solidFill>
                  <a:srgbClr val="002060"/>
                </a:solidFill>
                <a:latin typeface="Calibri" pitchFamily="34" charset="0"/>
              </a:rPr>
              <a:t>High Load: 420W/km</a:t>
            </a:r>
            <a:r>
              <a:rPr lang="en-GB" sz="1400" b="1" baseline="30000">
                <a:solidFill>
                  <a:srgbClr val="002060"/>
                </a:solidFill>
                <a:latin typeface="Calibri" pitchFamily="34" charset="0"/>
              </a:rPr>
              <a:t>2</a:t>
            </a:r>
          </a:p>
          <a:p>
            <a:pPr algn="ctr"/>
            <a:endParaRPr lang="en-GB" sz="1400" b="1" baseline="3000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sz="2400" b="1">
                <a:solidFill>
                  <a:srgbClr val="002060"/>
                </a:solidFill>
                <a:latin typeface="Calibri" pitchFamily="34" charset="0"/>
              </a:rPr>
              <a:t>Average ERG: 79%</a:t>
            </a:r>
          </a:p>
        </p:txBody>
      </p:sp>
      <p:sp>
        <p:nvSpPr>
          <p:cNvPr id="21519" name="TextBox 44"/>
          <p:cNvSpPr txBox="1">
            <a:spLocks noChangeArrowheads="1"/>
          </p:cNvSpPr>
          <p:nvPr/>
        </p:nvSpPr>
        <p:spPr bwMode="auto">
          <a:xfrm>
            <a:off x="6669352" y="4005263"/>
            <a:ext cx="3042312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293F11"/>
                </a:solidFill>
                <a:latin typeface="Calibri" pitchFamily="34" charset="0"/>
              </a:rPr>
              <a:t>1 Sector Freq. Reuse 1</a:t>
            </a:r>
            <a:br>
              <a:rPr lang="en-GB" sz="1400" b="1">
                <a:solidFill>
                  <a:srgbClr val="293F11"/>
                </a:solidFill>
                <a:latin typeface="Calibri" pitchFamily="34" charset="0"/>
              </a:rPr>
            </a:br>
            <a:r>
              <a:rPr lang="en-GB" sz="1400" b="1">
                <a:solidFill>
                  <a:srgbClr val="293F11"/>
                </a:solidFill>
                <a:latin typeface="Calibri" pitchFamily="34" charset="0"/>
              </a:rPr>
              <a:t>2x2 SFBC MIMO</a:t>
            </a:r>
          </a:p>
          <a:p>
            <a:pPr algn="ctr"/>
            <a:r>
              <a:rPr lang="en-GB" sz="1400" b="1">
                <a:solidFill>
                  <a:srgbClr val="293F11"/>
                </a:solidFill>
                <a:latin typeface="Calibri" pitchFamily="34" charset="0"/>
              </a:rPr>
              <a:t>Coordinated Scheduler</a:t>
            </a:r>
          </a:p>
          <a:p>
            <a:pPr algn="ctr"/>
            <a:r>
              <a:rPr lang="en-GB" sz="1400" b="1">
                <a:solidFill>
                  <a:srgbClr val="293F11"/>
                </a:solidFill>
                <a:latin typeface="Calibri" pitchFamily="34" charset="0"/>
              </a:rPr>
              <a:t>Mechanical Relaying</a:t>
            </a:r>
          </a:p>
          <a:p>
            <a:pPr algn="ctr"/>
            <a:r>
              <a:rPr lang="en-GB" sz="1400" b="1">
                <a:solidFill>
                  <a:srgbClr val="293F11"/>
                </a:solidFill>
                <a:latin typeface="Calibri" pitchFamily="34" charset="0"/>
              </a:rPr>
              <a:t>Wi-Fi Offloading</a:t>
            </a:r>
          </a:p>
          <a:p>
            <a:pPr algn="ctr"/>
            <a:endParaRPr lang="en-GB" sz="14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GB" sz="14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GB" sz="1400" b="1">
                <a:solidFill>
                  <a:srgbClr val="293F11"/>
                </a:solidFill>
                <a:latin typeface="Calibri" pitchFamily="34" charset="0"/>
              </a:rPr>
              <a:t>High Load: 300W/km</a:t>
            </a:r>
            <a:r>
              <a:rPr lang="en-GB" sz="1400" b="1" baseline="30000">
                <a:solidFill>
                  <a:srgbClr val="293F11"/>
                </a:solidFill>
                <a:latin typeface="Calibri" pitchFamily="34" charset="0"/>
              </a:rPr>
              <a:t>2</a:t>
            </a:r>
          </a:p>
          <a:p>
            <a:pPr algn="ctr"/>
            <a:endParaRPr lang="en-GB" sz="1400" b="1" baseline="30000">
              <a:solidFill>
                <a:srgbClr val="293F11"/>
              </a:solidFill>
              <a:latin typeface="Calibri" pitchFamily="34" charset="0"/>
            </a:endParaRPr>
          </a:p>
          <a:p>
            <a:pPr algn="ctr"/>
            <a:r>
              <a:rPr lang="en-GB" sz="2400" b="1">
                <a:solidFill>
                  <a:srgbClr val="293F11"/>
                </a:solidFill>
                <a:latin typeface="Calibri" pitchFamily="34" charset="0"/>
              </a:rPr>
              <a:t>Average ERG: 85% </a:t>
            </a:r>
          </a:p>
          <a:p>
            <a:pPr algn="ctr"/>
            <a:endParaRPr lang="en-GB" sz="1400" b="1">
              <a:solidFill>
                <a:srgbClr val="293F11"/>
              </a:solidFill>
              <a:latin typeface="Calibri" pitchFamily="34" charset="0"/>
            </a:endParaRPr>
          </a:p>
        </p:txBody>
      </p:sp>
      <p:pic>
        <p:nvPicPr>
          <p:cNvPr id="2152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1" y="2276476"/>
            <a:ext cx="146354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2311401" y="6396038"/>
            <a:ext cx="5665936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b="1" i="1" dirty="0">
                <a:solidFill>
                  <a:srgbClr val="293F11"/>
                </a:solidFill>
                <a:latin typeface="Calibri" pitchFamily="34" charset="0"/>
              </a:rPr>
              <a:t>Operational ERG for HSPA Reference of 3 Sector, Reuse 1, 2x2 SFBC, Micro-Cells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103188" y="908050"/>
          <a:ext cx="10009188" cy="5949950"/>
        </p:xfrm>
        <a:graphic>
          <a:graphicData uri="http://schemas.openxmlformats.org/presentationml/2006/ole">
            <p:oleObj spid="_x0000_s138271" name="Visio" r:id="rId3" imgW="6944368" imgH="4470552" progId="Visio.Drawing.11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8624" y="0"/>
            <a:ext cx="7878366" cy="83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Value Awareness </a:t>
            </a:r>
            <a:r>
              <a:rPr lang="en-US" altLang="zh-CN" sz="2800" b="1" kern="0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Improvement</a:t>
            </a:r>
          </a:p>
          <a:p>
            <a:pPr>
              <a:defRPr/>
            </a:pPr>
            <a:r>
              <a:rPr lang="en-US" altLang="zh-CN" sz="2000" b="1" kern="0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System Concept refinement</a:t>
            </a:r>
            <a:endParaRPr lang="en-US" altLang="zh-CN" sz="2000" b="1" kern="0" dirty="0">
              <a:solidFill>
                <a:schemeClr val="tx2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2520" y="908720"/>
            <a:ext cx="9145016" cy="791046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+mn-cs"/>
              </a:rPr>
              <a:t>Industry </a:t>
            </a:r>
            <a:r>
              <a:rPr lang="en-US" sz="1800" b="1" kern="0" dirty="0">
                <a:solidFill>
                  <a:srgbClr val="000000"/>
                </a:solidFill>
                <a:latin typeface="+mn-lt"/>
                <a:cs typeface="+mn-cs"/>
              </a:rPr>
              <a:t>briefs -&gt; integrated -&gt; white papers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+mn-lt"/>
                <a:cs typeface="+mn-cs"/>
              </a:rPr>
              <a:t>Seeking to define capability of required underpinning </a:t>
            </a:r>
            <a:r>
              <a:rPr lang="en-US" sz="1800" b="1" kern="0" dirty="0">
                <a:solidFill>
                  <a:srgbClr val="000000"/>
                </a:solidFill>
                <a:latin typeface="+mn-lt"/>
                <a:cs typeface="+mn-cs"/>
              </a:rPr>
              <a:t>technology demonstrator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616" y="294928"/>
            <a:ext cx="7632848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ea typeface="ＭＳ Ｐゴシック" pitchFamily="34" charset="-128"/>
              </a:rPr>
              <a:t>Technology Platforms &amp; Industrial Briefs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624" y="1052737"/>
            <a:ext cx="8089900" cy="273630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i="1" dirty="0" smtClean="0">
                <a:solidFill>
                  <a:srgbClr val="006600"/>
                </a:solidFill>
                <a:ea typeface="ＭＳ Ｐゴシック"/>
                <a:cs typeface="ＭＳ Ｐゴシック"/>
              </a:rPr>
              <a:t>Tech Demos: </a:t>
            </a:r>
            <a:r>
              <a:rPr lang="en-GB" i="1" dirty="0" smtClean="0">
                <a:ea typeface="ＭＳ Ｐゴシック"/>
                <a:cs typeface="ＭＳ Ｐゴシック"/>
              </a:rPr>
              <a:t>Fibre2Air, PA, Antenna, </a:t>
            </a:r>
          </a:p>
          <a:p>
            <a:pPr marL="0" indent="0">
              <a:buFont typeface="Arial" charset="0"/>
              <a:buNone/>
            </a:pPr>
            <a:r>
              <a:rPr lang="en-GB" i="1" dirty="0" smtClean="0">
                <a:solidFill>
                  <a:srgbClr val="006600"/>
                </a:solidFill>
                <a:ea typeface="ＭＳ Ｐゴシック"/>
                <a:cs typeface="ＭＳ Ｐゴシック"/>
              </a:rPr>
              <a:t>Videos: </a:t>
            </a:r>
            <a:r>
              <a:rPr lang="en-GB" i="1" dirty="0" smtClean="0">
                <a:ea typeface="ＭＳ Ｐゴシック"/>
                <a:cs typeface="ＭＳ Ｐゴシック"/>
              </a:rPr>
              <a:t>PA, scheduling, Fibre2Air, </a:t>
            </a:r>
            <a:r>
              <a:rPr lang="en-GB" i="1" dirty="0" err="1" smtClean="0">
                <a:ea typeface="ＭＳ Ｐゴシック"/>
                <a:cs typeface="ＭＳ Ｐゴシック"/>
              </a:rPr>
              <a:t>MechRelay</a:t>
            </a:r>
            <a:endParaRPr lang="en-GB" i="1" dirty="0" smtClean="0">
              <a:ea typeface="ＭＳ Ｐゴシック"/>
              <a:cs typeface="ＭＳ Ｐゴシック"/>
            </a:endParaRPr>
          </a:p>
          <a:p>
            <a:pPr marL="0" indent="0">
              <a:buFont typeface="Arial" charset="0"/>
              <a:buNone/>
            </a:pPr>
            <a:r>
              <a:rPr lang="en-GB" i="1" dirty="0" err="1" smtClean="0">
                <a:solidFill>
                  <a:srgbClr val="006600"/>
                </a:solidFill>
                <a:ea typeface="ＭＳ Ｐゴシック"/>
                <a:cs typeface="ＭＳ Ｐゴシック"/>
              </a:rPr>
              <a:t>IBs</a:t>
            </a:r>
            <a:r>
              <a:rPr lang="en-GB" i="1" dirty="0" smtClean="0">
                <a:solidFill>
                  <a:srgbClr val="006600"/>
                </a:solidFill>
                <a:ea typeface="ＭＳ Ｐゴシック"/>
                <a:cs typeface="ＭＳ Ｐゴシック"/>
              </a:rPr>
              <a:t>: </a:t>
            </a:r>
            <a:r>
              <a:rPr lang="en-GB" i="1" dirty="0" smtClean="0">
                <a:ea typeface="ＭＳ Ｐゴシック"/>
                <a:cs typeface="ＭＳ Ｐゴシック"/>
              </a:rPr>
              <a:t>PA, Antenna, R-NC, Fibre2Air, WiFi/3G</a:t>
            </a:r>
          </a:p>
          <a:p>
            <a:pPr marL="0" indent="0">
              <a:buFont typeface="Arial" charset="0"/>
              <a:buNone/>
            </a:pPr>
            <a:r>
              <a:rPr lang="en-GB" i="1" dirty="0" smtClean="0">
                <a:solidFill>
                  <a:srgbClr val="006600"/>
                </a:solidFill>
                <a:ea typeface="ＭＳ Ｐゴシック"/>
                <a:cs typeface="ＭＳ Ｐゴシック"/>
              </a:rPr>
              <a:t>Platforms: </a:t>
            </a:r>
            <a:r>
              <a:rPr lang="en-GB" i="1" dirty="0" err="1" smtClean="0">
                <a:ea typeface="ＭＳ Ｐゴシック"/>
                <a:cs typeface="ＭＳ Ｐゴシック"/>
              </a:rPr>
              <a:t>VCEsim</a:t>
            </a:r>
            <a:r>
              <a:rPr lang="en-GB" i="1" dirty="0" smtClean="0">
                <a:ea typeface="ＭＳ Ｐゴシック"/>
                <a:cs typeface="ＭＳ Ｐゴシック"/>
              </a:rPr>
              <a:t>, …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908" y="3645024"/>
            <a:ext cx="2033164" cy="285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6616" y="3645024"/>
            <a:ext cx="2016224" cy="285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3080" y="3645024"/>
            <a:ext cx="2016224" cy="285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3320" y="3645024"/>
            <a:ext cx="20331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624" y="0"/>
            <a:ext cx="7242001" cy="90872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Analytic tools to determine optimal 3G to </a:t>
            </a:r>
            <a:r>
              <a:rPr lang="en-GB" sz="3200" dirty="0" err="1"/>
              <a:t>WiFi</a:t>
            </a:r>
            <a:r>
              <a:rPr lang="en-GB" sz="3200" dirty="0"/>
              <a:t> energy savings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39863" y="980728"/>
            <a:ext cx="762793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l">
              <a:spcBef>
                <a:spcPts val="500"/>
              </a:spcBef>
              <a:buClr>
                <a:srgbClr val="7030A0"/>
              </a:buClr>
              <a:buFont typeface="Wingdings" charset="2"/>
              <a:buChar char=""/>
            </a:pPr>
            <a:r>
              <a:rPr lang="en-GB" sz="2000" dirty="0" smtClean="0">
                <a:solidFill>
                  <a:srgbClr val="008000"/>
                </a:solidFill>
                <a:latin typeface="Arial" charset="0"/>
              </a:rPr>
              <a:t>Powering </a:t>
            </a:r>
            <a:r>
              <a:rPr lang="en-GB" sz="2000" dirty="0">
                <a:solidFill>
                  <a:srgbClr val="008000"/>
                </a:solidFill>
                <a:latin typeface="Arial" charset="0"/>
              </a:rPr>
              <a:t>down 3G radio network equipment (sleep modes) is a sound technique for energy saving.</a:t>
            </a:r>
          </a:p>
          <a:p>
            <a:pPr algn="l">
              <a:spcBef>
                <a:spcPts val="500"/>
              </a:spcBef>
              <a:buClr>
                <a:srgbClr val="7030A0"/>
              </a:buClr>
              <a:buFont typeface="Wingdings" charset="2"/>
              <a:buChar char=""/>
            </a:pPr>
            <a:r>
              <a:rPr lang="en-GB" sz="2000" dirty="0">
                <a:solidFill>
                  <a:srgbClr val="008000"/>
                </a:solidFill>
                <a:latin typeface="Arial" charset="0"/>
              </a:rPr>
              <a:t>Coverage &amp; service provision may be supplemented by </a:t>
            </a:r>
            <a:r>
              <a:rPr lang="en-GB" sz="2000" dirty="0" err="1">
                <a:solidFill>
                  <a:srgbClr val="008000"/>
                </a:solidFill>
                <a:latin typeface="Arial" charset="0"/>
              </a:rPr>
              <a:t>WiFi</a:t>
            </a:r>
            <a:r>
              <a:rPr lang="en-GB" sz="2000" dirty="0">
                <a:solidFill>
                  <a:srgbClr val="008000"/>
                </a:solidFill>
                <a:latin typeface="Arial" charset="0"/>
              </a:rPr>
              <a:t>. </a:t>
            </a:r>
          </a:p>
          <a:p>
            <a:pPr algn="l">
              <a:spcBef>
                <a:spcPts val="500"/>
              </a:spcBef>
              <a:buClr>
                <a:srgbClr val="7030A0"/>
              </a:buClr>
              <a:buFont typeface="Wingdings" charset="2"/>
              <a:buChar char=""/>
            </a:pPr>
            <a:r>
              <a:rPr lang="en-GB" sz="2000" dirty="0">
                <a:solidFill>
                  <a:srgbClr val="008000"/>
                </a:solidFill>
                <a:latin typeface="Arial" charset="0"/>
              </a:rPr>
              <a:t>By turning the base station off at low loads, </a:t>
            </a:r>
            <a:r>
              <a:rPr lang="en-GB" sz="2000" dirty="0" smtClean="0">
                <a:solidFill>
                  <a:srgbClr val="008000"/>
                </a:solidFill>
                <a:latin typeface="Arial" charset="0"/>
              </a:rPr>
              <a:t>savings </a:t>
            </a:r>
            <a:r>
              <a:rPr lang="en-GB" sz="2000" dirty="0">
                <a:solidFill>
                  <a:srgbClr val="008000"/>
                </a:solidFill>
                <a:latin typeface="Arial" charset="0"/>
              </a:rPr>
              <a:t>up to 85%. At high loads, the primary contribution is from </a:t>
            </a:r>
            <a:r>
              <a:rPr lang="en-GB" sz="2000" dirty="0" err="1">
                <a:solidFill>
                  <a:srgbClr val="008000"/>
                </a:solidFill>
                <a:latin typeface="Arial" charset="0"/>
              </a:rPr>
              <a:t>sectorisation</a:t>
            </a:r>
            <a:r>
              <a:rPr lang="en-GB" sz="2000" dirty="0">
                <a:solidFill>
                  <a:srgbClr val="008000"/>
                </a:solidFill>
                <a:latin typeface="Arial" charset="0"/>
              </a:rPr>
              <a:t> switching, with savings up to 40%</a:t>
            </a:r>
          </a:p>
          <a:p>
            <a:pPr>
              <a:spcBef>
                <a:spcPts val="500"/>
              </a:spcBef>
              <a:buClr>
                <a:srgbClr val="7030A0"/>
              </a:buClr>
              <a:buFont typeface="Wingdings" charset="2"/>
              <a:buChar char=""/>
            </a:pPr>
            <a:r>
              <a:rPr lang="en-GB" sz="2000" dirty="0">
                <a:solidFill>
                  <a:srgbClr val="FFCC00"/>
                </a:solidFill>
                <a:latin typeface="Arial" charset="0"/>
              </a:rPr>
              <a:t> A Graphical User Interface (GUI) has been developed: </a:t>
            </a:r>
          </a:p>
          <a:p>
            <a:pPr>
              <a:spcBef>
                <a:spcPts val="500"/>
              </a:spcBef>
              <a:buClr>
                <a:srgbClr val="7030A0"/>
              </a:buClr>
              <a:buFont typeface="Wingdings" charset="2"/>
              <a:buNone/>
            </a:pPr>
            <a:endParaRPr lang="en-GB" sz="2000" dirty="0"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429000"/>
            <a:ext cx="7394054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68624" y="332656"/>
            <a:ext cx="7467600" cy="6858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Class J Power Amplifiers</a:t>
            </a:r>
          </a:p>
        </p:txBody>
      </p:sp>
      <p:sp>
        <p:nvSpPr>
          <p:cNvPr id="8" name="Content Placeholder 5"/>
          <p:cNvSpPr>
            <a:spLocks/>
          </p:cNvSpPr>
          <p:nvPr/>
        </p:nvSpPr>
        <p:spPr bwMode="auto">
          <a:xfrm>
            <a:off x="1568624" y="980728"/>
            <a:ext cx="8337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 smtClean="0">
                <a:latin typeface="Calibri" pitchFamily="34" charset="0"/>
                <a:ea typeface="ＭＳ Ｐゴシック"/>
                <a:cs typeface="ＭＳ Ｐゴシック"/>
              </a:rPr>
              <a:t>Hybrid Class-J design method has been experimentally verified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 smtClean="0">
                <a:latin typeface="Calibri" pitchFamily="34" charset="0"/>
                <a:ea typeface="ＭＳ Ｐゴシック"/>
                <a:cs typeface="ＭＳ Ｐゴシック"/>
              </a:rPr>
              <a:t>Narrowband Class J – </a:t>
            </a:r>
            <a:r>
              <a:rPr lang="en-GB" sz="2400" dirty="0" smtClean="0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Efficiency above 70%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 smtClean="0">
                <a:latin typeface="Calibri" pitchFamily="34" charset="0"/>
                <a:ea typeface="ＭＳ Ｐゴシック"/>
                <a:cs typeface="ＭＳ Ｐゴシック"/>
              </a:rPr>
              <a:t>Extended bandwidth hybrid Class J – </a:t>
            </a:r>
            <a:r>
              <a:rPr lang="en-GB" sz="2400" dirty="0" smtClean="0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Efficiency 50-69%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 smtClean="0">
                <a:latin typeface="Calibri" pitchFamily="34" charset="0"/>
                <a:ea typeface="ＭＳ Ｐゴシック"/>
                <a:cs typeface="ＭＳ Ｐゴシック"/>
              </a:rPr>
              <a:t>Now optimising Class J operation for Envelope Tracking and Elimination and Restoration  (ET/EER) systems</a:t>
            </a:r>
            <a:endParaRPr lang="en-GB" sz="2400" dirty="0">
              <a:solidFill>
                <a:srgbClr val="0066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Content Placeholder 5"/>
          <p:cNvSpPr>
            <a:spLocks/>
          </p:cNvSpPr>
          <p:nvPr/>
        </p:nvSpPr>
        <p:spPr bwMode="auto">
          <a:xfrm>
            <a:off x="1568624" y="3284984"/>
            <a:ext cx="38164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None/>
            </a:pPr>
            <a:r>
              <a:rPr lang="en-GB" sz="2400" b="1" u="sng" dirty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Key Advantages: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Simplified design process</a:t>
            </a:r>
            <a:endParaRPr lang="en-GB" sz="2400" dirty="0">
              <a:solidFill>
                <a:srgbClr val="008000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Multiple channels/ standards supported</a:t>
            </a: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008000"/>
                </a:solidFill>
                <a:latin typeface="Calibri" pitchFamily="34" charset="0"/>
                <a:ea typeface="ＭＳ Ｐゴシック"/>
                <a:cs typeface="ＭＳ Ｐゴシック"/>
              </a:rPr>
              <a:t>Efficiency/linearity maintained</a:t>
            </a:r>
            <a:endParaRPr lang="en-GB" sz="2400" dirty="0">
              <a:solidFill>
                <a:srgbClr val="008000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 algn="l">
              <a:lnSpc>
                <a:spcPct val="130000"/>
              </a:lnSpc>
              <a:buClr>
                <a:srgbClr val="7030A0"/>
              </a:buClr>
              <a:buFont typeface="Wingdings" pitchFamily="2" charset="2"/>
              <a:buNone/>
            </a:pPr>
            <a:endParaRPr lang="en-GB" sz="2400" dirty="0">
              <a:solidFill>
                <a:srgbClr val="0066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7056" y="3501008"/>
            <a:ext cx="4320000" cy="289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853421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E SuperSlide">
  <a:themeElements>
    <a:clrScheme name="">
      <a:dk1>
        <a:srgbClr val="003366"/>
      </a:dk1>
      <a:lt1>
        <a:srgbClr val="CCCCFF"/>
      </a:lt1>
      <a:dk2>
        <a:srgbClr val="003366"/>
      </a:dk2>
      <a:lt2>
        <a:srgbClr val="FFFFFF"/>
      </a:lt2>
      <a:accent1>
        <a:srgbClr val="339933"/>
      </a:accent1>
      <a:accent2>
        <a:srgbClr val="FF9900"/>
      </a:accent2>
      <a:accent3>
        <a:srgbClr val="E2E2FF"/>
      </a:accent3>
      <a:accent4>
        <a:srgbClr val="002A56"/>
      </a:accent4>
      <a:accent5>
        <a:srgbClr val="ADCAAD"/>
      </a:accent5>
      <a:accent6>
        <a:srgbClr val="E78A00"/>
      </a:accent6>
      <a:hlink>
        <a:srgbClr val="FFCC00"/>
      </a:hlink>
      <a:folHlink>
        <a:srgbClr val="FFCC00"/>
      </a:folHlink>
    </a:clrScheme>
    <a:fontScheme name="VCE Sup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1" charset="0"/>
          </a:defRPr>
        </a:defPPr>
      </a:lstStyle>
    </a:lnDef>
  </a:objectDefaults>
  <a:extraClrSchemeLst>
    <a:extraClrScheme>
      <a:clrScheme name="VCE SuperSlid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E Super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E SuperSlid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E SuperSlid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E SuperSlid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E SuperSlid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E SuperSlid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Designs\VCE SuperSlide.pot</Template>
  <TotalTime>4349</TotalTime>
  <Pages>12</Pages>
  <Words>1930</Words>
  <Application>Microsoft Office PowerPoint</Application>
  <PresentationFormat>A4 Paper (210x297 mm)</PresentationFormat>
  <Paragraphs>418</Paragraphs>
  <Slides>28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VCE SuperSlide</vt:lpstr>
      <vt:lpstr>Visio</vt:lpstr>
      <vt:lpstr>Equation</vt:lpstr>
      <vt:lpstr>Slide 1</vt:lpstr>
      <vt:lpstr>Presentation overview</vt:lpstr>
      <vt:lpstr>The Mission for this year…</vt:lpstr>
      <vt:lpstr>Meeting the x100 Target? Register of Technologies</vt:lpstr>
      <vt:lpstr>Key Green Architectures</vt:lpstr>
      <vt:lpstr>Slide 6</vt:lpstr>
      <vt:lpstr>Technology Platforms &amp; Industrial Briefs</vt:lpstr>
      <vt:lpstr>Analytic tools to determine optimal 3G to WiFi energy savings</vt:lpstr>
      <vt:lpstr>Class J Power Amplifiers</vt:lpstr>
      <vt:lpstr>Random Network Coding (R-NC) </vt:lpstr>
      <vt:lpstr>Fibre2Air for cellular Applications</vt:lpstr>
      <vt:lpstr>GR Integration Approach</vt:lpstr>
      <vt:lpstr> GR Integration Approach </vt:lpstr>
      <vt:lpstr>Slide 14</vt:lpstr>
      <vt:lpstr> Wide Area Macro: Techniques Combining Example </vt:lpstr>
      <vt:lpstr> Dense Urban HetNet Integration </vt:lpstr>
      <vt:lpstr>Simulation Integration Framework</vt:lpstr>
      <vt:lpstr>Cell Deployment Framework</vt:lpstr>
      <vt:lpstr>Analytical Integration Framework Captures Key Cellular Network Principles and Techniques</vt:lpstr>
      <vt:lpstr>Static Deployment Integration Results</vt:lpstr>
      <vt:lpstr>Redeployment Integration Results</vt:lpstr>
      <vt:lpstr>Integration….  exposing some promising approaches</vt:lpstr>
      <vt:lpstr>Dynamic LTE Simulator Multi-Cell, Multi-User, Customizable, Outdoor and Indoor</vt:lpstr>
      <vt:lpstr>VCEsim Development</vt:lpstr>
      <vt:lpstr>Dissemination Highlights</vt:lpstr>
      <vt:lpstr>Greenet Workshop May 2011</vt:lpstr>
      <vt:lpstr>Conclusion on GR impact to date</vt:lpstr>
      <vt:lpstr>Acknowledgements</vt:lpstr>
    </vt:vector>
  </TitlesOfParts>
  <Company>Mobile VCE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Mobile VCE</dc:title>
  <dc:subject>Mobile VCE - Role, Structure &amp; Activities</dc:subject>
  <dc:creator>Walter Tuttlebee</dc:creator>
  <cp:keywords>Overview</cp:keywords>
  <cp:lastModifiedBy>sfletcher</cp:lastModifiedBy>
  <cp:revision>288</cp:revision>
  <cp:lastPrinted>2000-12-18T18:41:12Z</cp:lastPrinted>
  <dcterms:created xsi:type="dcterms:W3CDTF">2011-07-15T10:34:49Z</dcterms:created>
  <dcterms:modified xsi:type="dcterms:W3CDTF">2011-10-06T13:56:04Z</dcterms:modified>
</cp:coreProperties>
</file>