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handoutMasterIdLst>
    <p:handoutMasterId r:id="rId10"/>
  </p:handoutMasterIdLst>
  <p:sldIdLst>
    <p:sldId id="377" r:id="rId2"/>
    <p:sldId id="385" r:id="rId3"/>
    <p:sldId id="386" r:id="rId4"/>
    <p:sldId id="387" r:id="rId5"/>
    <p:sldId id="388" r:id="rId6"/>
    <p:sldId id="389" r:id="rId7"/>
    <p:sldId id="390" r:id="rId8"/>
  </p:sldIdLst>
  <p:sldSz cx="9906000" cy="6858000" type="A4"/>
  <p:notesSz cx="6797675" cy="9926638"/>
  <p:defaultTextStyle>
    <a:defPPr>
      <a:defRPr lang="en-GB"/>
    </a:defPPr>
    <a:lvl1pPr algn="ctr" rtl="0" eaLnBrk="0" fontAlgn="base" hangingPunct="0">
      <a:spcBef>
        <a:spcPct val="0"/>
      </a:spcBef>
      <a:spcAft>
        <a:spcPct val="0"/>
      </a:spcAft>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5pPr>
    <a:lvl6pPr marL="2286000" algn="l" defTabSz="914400" rtl="0" eaLnBrk="1" latinLnBrk="0" hangingPunct="1">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6pPr>
    <a:lvl7pPr marL="2743200" algn="l" defTabSz="914400" rtl="0" eaLnBrk="1" latinLnBrk="0" hangingPunct="1">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7pPr>
    <a:lvl8pPr marL="3200400" algn="l" defTabSz="914400" rtl="0" eaLnBrk="1" latinLnBrk="0" hangingPunct="1">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8pPr>
    <a:lvl9pPr marL="3657600" algn="l" defTabSz="914400" rtl="0" eaLnBrk="1" latinLnBrk="0" hangingPunct="1">
      <a:defRPr kern="1200">
        <a:solidFill>
          <a:schemeClr val="folHlink"/>
        </a:solidFill>
        <a:effectLst>
          <a:outerShdw blurRad="38100" dist="38100" dir="2700000" algn="tl">
            <a:srgbClr val="000000">
              <a:alpha val="43137"/>
            </a:srgbClr>
          </a:outerShdw>
        </a:effectLst>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FFCC00"/>
    <a:srgbClr val="000000"/>
    <a:srgbClr val="FF99CC"/>
    <a:srgbClr val="FF9900"/>
    <a:srgbClr val="00FFFF"/>
    <a:srgbClr val="FFFFFF"/>
    <a:srgbClr val="FF0000"/>
    <a:srgbClr val="80008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6"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04" y="-96"/>
      </p:cViewPr>
      <p:guideLst>
        <p:guide orient="horz" pos="2160"/>
        <p:guide pos="312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46401"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898525">
              <a:defRPr sz="1000" i="1">
                <a:solidFill>
                  <a:schemeClr val="tx1"/>
                </a:solidFill>
                <a:effectLst/>
                <a:latin typeface="Book Antiqua" pitchFamily="-108" charset="0"/>
                <a:ea typeface="+mn-ea"/>
              </a:defRPr>
            </a:lvl1pPr>
          </a:lstStyle>
          <a:p>
            <a:pPr>
              <a:defRPr/>
            </a:pPr>
            <a:endParaRPr lang="en-US"/>
          </a:p>
        </p:txBody>
      </p:sp>
      <p:sp>
        <p:nvSpPr>
          <p:cNvPr id="3075" name="Rectangle 3"/>
          <p:cNvSpPr>
            <a:spLocks noGrp="1" noChangeArrowheads="1"/>
          </p:cNvSpPr>
          <p:nvPr>
            <p:ph type="dt" sz="quarter" idx="1"/>
          </p:nvPr>
        </p:nvSpPr>
        <p:spPr bwMode="auto">
          <a:xfrm>
            <a:off x="3852863" y="-1588"/>
            <a:ext cx="29464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898525">
              <a:defRPr sz="1000" i="1">
                <a:solidFill>
                  <a:schemeClr val="tx1"/>
                </a:solidFill>
                <a:effectLst/>
                <a:latin typeface="Book Antiqua" pitchFamily="-108" charset="0"/>
                <a:ea typeface="+mn-ea"/>
              </a:defRPr>
            </a:lvl1pPr>
          </a:lstStyle>
          <a:p>
            <a:pPr>
              <a:defRPr/>
            </a:pPr>
            <a:endParaRPr lang="en-US"/>
          </a:p>
        </p:txBody>
      </p:sp>
      <p:sp>
        <p:nvSpPr>
          <p:cNvPr id="3076" name="Rectangle 4"/>
          <p:cNvSpPr>
            <a:spLocks noGrp="1" noChangeArrowheads="1"/>
          </p:cNvSpPr>
          <p:nvPr>
            <p:ph type="ftr" sz="quarter" idx="2"/>
          </p:nvPr>
        </p:nvSpPr>
        <p:spPr bwMode="auto">
          <a:xfrm>
            <a:off x="-1588" y="9461500"/>
            <a:ext cx="2946401"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898525">
              <a:defRPr sz="1000" i="1">
                <a:solidFill>
                  <a:schemeClr val="tx1"/>
                </a:solidFill>
                <a:effectLst/>
                <a:latin typeface="Book Antiqua" pitchFamily="-108" charset="0"/>
                <a:ea typeface="+mn-ea"/>
              </a:defRPr>
            </a:lvl1pPr>
          </a:lstStyle>
          <a:p>
            <a:pPr>
              <a:defRPr/>
            </a:pPr>
            <a:endParaRPr lang="en-US"/>
          </a:p>
        </p:txBody>
      </p:sp>
      <p:sp>
        <p:nvSpPr>
          <p:cNvPr id="3077" name="Rectangle 5"/>
          <p:cNvSpPr>
            <a:spLocks noGrp="1" noChangeArrowheads="1"/>
          </p:cNvSpPr>
          <p:nvPr>
            <p:ph type="sldNum" sz="quarter" idx="3"/>
          </p:nvPr>
        </p:nvSpPr>
        <p:spPr bwMode="auto">
          <a:xfrm>
            <a:off x="3852863" y="9461500"/>
            <a:ext cx="29464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898525">
              <a:defRPr sz="1000" i="1">
                <a:solidFill>
                  <a:schemeClr val="tx1"/>
                </a:solidFill>
                <a:effectLst/>
                <a:latin typeface="Book Antiqua" charset="0"/>
              </a:defRPr>
            </a:lvl1pPr>
          </a:lstStyle>
          <a:p>
            <a:fld id="{0ED61708-9211-4812-A935-1D11651A9FAF}" type="slidenum">
              <a:rPr lang="en-GB"/>
              <a:pPr/>
              <a:t>‹#›</a:t>
            </a:fld>
            <a:endParaRPr lang="en-GB"/>
          </a:p>
        </p:txBody>
      </p:sp>
    </p:spTree>
    <p:extLst>
      <p:ext uri="{BB962C8B-B14F-4D97-AF65-F5344CB8AC3E}">
        <p14:creationId xmlns:p14="http://schemas.microsoft.com/office/powerpoint/2010/main" xmlns="" val="27921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6401"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749300">
              <a:defRPr sz="1000" i="1">
                <a:solidFill>
                  <a:schemeClr val="tx1"/>
                </a:solidFill>
                <a:effectLst/>
                <a:latin typeface="Times New Roman" pitchFamily="-108" charset="0"/>
                <a:ea typeface="+mn-ea"/>
              </a:defRPr>
            </a:lvl1pPr>
          </a:lstStyle>
          <a:p>
            <a:pPr>
              <a:defRPr/>
            </a:pPr>
            <a:endParaRPr lang="en-US"/>
          </a:p>
        </p:txBody>
      </p:sp>
      <p:sp>
        <p:nvSpPr>
          <p:cNvPr id="2051" name="Rectangle 3"/>
          <p:cNvSpPr>
            <a:spLocks noGrp="1" noChangeArrowheads="1"/>
          </p:cNvSpPr>
          <p:nvPr>
            <p:ph type="dt" idx="1"/>
          </p:nvPr>
        </p:nvSpPr>
        <p:spPr bwMode="auto">
          <a:xfrm>
            <a:off x="3852863" y="-1588"/>
            <a:ext cx="29464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49300">
              <a:defRPr sz="1000" i="1">
                <a:solidFill>
                  <a:schemeClr val="tx1"/>
                </a:solidFill>
                <a:effectLst/>
                <a:latin typeface="Times New Roman" pitchFamily="-108" charset="0"/>
                <a:ea typeface="+mn-ea"/>
              </a:defRPr>
            </a:lvl1pPr>
          </a:lstStyle>
          <a:p>
            <a:pPr>
              <a:defRPr/>
            </a:pPr>
            <a:endParaRPr lang="en-US"/>
          </a:p>
        </p:txBody>
      </p:sp>
      <p:sp>
        <p:nvSpPr>
          <p:cNvPr id="2052" name="Rectangle 4"/>
          <p:cNvSpPr>
            <a:spLocks noGrp="1" noChangeArrowheads="1"/>
          </p:cNvSpPr>
          <p:nvPr>
            <p:ph type="ftr" sz="quarter" idx="4"/>
          </p:nvPr>
        </p:nvSpPr>
        <p:spPr bwMode="auto">
          <a:xfrm>
            <a:off x="-1588" y="9461500"/>
            <a:ext cx="2946401"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749300">
              <a:defRPr sz="1000" i="1">
                <a:solidFill>
                  <a:schemeClr val="tx1"/>
                </a:solidFill>
                <a:effectLst/>
                <a:latin typeface="Times New Roman" pitchFamily="-108" charset="0"/>
                <a:ea typeface="+mn-ea"/>
              </a:defRPr>
            </a:lvl1pPr>
          </a:lstStyle>
          <a:p>
            <a:pPr>
              <a:defRPr/>
            </a:pPr>
            <a:endParaRPr lang="en-US"/>
          </a:p>
        </p:txBody>
      </p:sp>
      <p:sp>
        <p:nvSpPr>
          <p:cNvPr id="2053" name="Rectangle 5"/>
          <p:cNvSpPr>
            <a:spLocks noGrp="1" noChangeArrowheads="1"/>
          </p:cNvSpPr>
          <p:nvPr>
            <p:ph type="sldNum" sz="quarter" idx="5"/>
          </p:nvPr>
        </p:nvSpPr>
        <p:spPr bwMode="auto">
          <a:xfrm>
            <a:off x="3852863" y="9461500"/>
            <a:ext cx="29464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49300">
              <a:defRPr sz="1000" i="1">
                <a:solidFill>
                  <a:schemeClr val="tx1"/>
                </a:solidFill>
                <a:effectLst/>
                <a:latin typeface="Times New Roman" charset="0"/>
              </a:defRPr>
            </a:lvl1pPr>
          </a:lstStyle>
          <a:p>
            <a:fld id="{32F6A200-AD3D-4386-B8B5-BB7B5E3775F9}" type="slidenum">
              <a:rPr lang="en-GB"/>
              <a:pPr/>
              <a:t>‹#›</a:t>
            </a:fld>
            <a:endParaRPr lang="en-GB"/>
          </a:p>
        </p:txBody>
      </p:sp>
      <p:sp>
        <p:nvSpPr>
          <p:cNvPr id="16390" name="Rectangle 6"/>
          <p:cNvSpPr>
            <a:spLocks noGrp="1" noRot="1" noChangeAspect="1" noChangeArrowheads="1" noTextEdit="1"/>
          </p:cNvSpPr>
          <p:nvPr>
            <p:ph type="sldImg" idx="2"/>
          </p:nvPr>
        </p:nvSpPr>
        <p:spPr bwMode="auto">
          <a:xfrm>
            <a:off x="879475" y="863600"/>
            <a:ext cx="5038725" cy="34845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6463" y="4716463"/>
            <a:ext cx="4984750" cy="4189412"/>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en-GB" noProof="0"/>
              <a:t>Click to edit Master notes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xmlns="" val="1036055637"/>
      </p:ext>
    </p:extLst>
  </p:cSld>
  <p:clrMap bg1="lt1" tx1="dk1" bg2="lt2" tx2="dk2" accent1="accent1" accent2="accent2" accent3="accent3" accent4="accent4" accent5="accent5" accent6="accent6" hlink="hlink" folHlink="folHlink"/>
  <p:notesStyle>
    <a:lvl1pPr algn="l" defTabSz="898525"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ＭＳ Ｐゴシック" pitchFamily="-111" charset="-128"/>
      </a:defRPr>
    </a:lvl1pPr>
    <a:lvl2pPr marL="454025" algn="l" defTabSz="898525"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mn-cs"/>
      </a:defRPr>
    </a:lvl2pPr>
    <a:lvl3pPr marL="906463" algn="l" defTabSz="898525"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mn-cs"/>
      </a:defRPr>
    </a:lvl3pPr>
    <a:lvl4pPr marL="1360488" algn="l" defTabSz="898525"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mn-cs"/>
      </a:defRPr>
    </a:lvl4pPr>
    <a:lvl5pPr marL="1812925" algn="l" defTabSz="898525"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5C08BE0F-D664-41AF-AFD3-D4769E213071}" type="slidenum">
              <a:rPr lang="en-US"/>
              <a:pPr/>
              <a:t>4</a:t>
            </a:fld>
            <a:endParaRPr lang="en-US"/>
          </a:p>
        </p:txBody>
      </p:sp>
      <p:sp>
        <p:nvSpPr>
          <p:cNvPr id="7171" name="Rectangle 1"/>
          <p:cNvSpPr>
            <a:spLocks noGrp="1" noRot="1" noChangeAspect="1" noChangeArrowheads="1" noTextEdit="1"/>
          </p:cNvSpPr>
          <p:nvPr>
            <p:ph type="sldImg"/>
          </p:nvPr>
        </p:nvSpPr>
        <p:spPr>
          <a:xfrm>
            <a:off x="715963" y="746125"/>
            <a:ext cx="5372100" cy="3721100"/>
          </a:xfrm>
          <a:solidFill>
            <a:srgbClr val="FFFFFF"/>
          </a:solidFill>
          <a:ln/>
        </p:spPr>
      </p:sp>
      <p:sp>
        <p:nvSpPr>
          <p:cNvPr id="7172" name="Rectangle 2"/>
          <p:cNvSpPr>
            <a:spLocks noGrp="1" noChangeArrowheads="1"/>
          </p:cNvSpPr>
          <p:nvPr>
            <p:ph type="body" idx="1"/>
          </p:nvPr>
        </p:nvSpPr>
        <p:spPr>
          <a:xfrm>
            <a:off x="906886" y="4715153"/>
            <a:ext cx="4985491" cy="4465397"/>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3CCA6462-29E0-4EA6-9E1B-73B9EB2145BC}" type="slidenum">
              <a:rPr lang="en-US"/>
              <a:pPr/>
              <a:t>5</a:t>
            </a:fld>
            <a:endParaRPr lang="en-US"/>
          </a:p>
        </p:txBody>
      </p:sp>
      <p:sp>
        <p:nvSpPr>
          <p:cNvPr id="8195" name="Rectangle 1"/>
          <p:cNvSpPr>
            <a:spLocks noGrp="1" noRot="1" noChangeAspect="1" noChangeArrowheads="1" noTextEdit="1"/>
          </p:cNvSpPr>
          <p:nvPr>
            <p:ph type="sldImg"/>
          </p:nvPr>
        </p:nvSpPr>
        <p:spPr>
          <a:xfrm>
            <a:off x="715963" y="746125"/>
            <a:ext cx="5372100" cy="3721100"/>
          </a:xfrm>
          <a:solidFill>
            <a:srgbClr val="FFFFFF"/>
          </a:solidFill>
          <a:ln/>
        </p:spPr>
      </p:sp>
      <p:sp>
        <p:nvSpPr>
          <p:cNvPr id="8196" name="Rectangle 2"/>
          <p:cNvSpPr>
            <a:spLocks noGrp="1" noChangeArrowheads="1"/>
          </p:cNvSpPr>
          <p:nvPr>
            <p:ph type="body" idx="1"/>
          </p:nvPr>
        </p:nvSpPr>
        <p:spPr>
          <a:xfrm>
            <a:off x="906886" y="4715153"/>
            <a:ext cx="4985491" cy="4465397"/>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40DF64C-541C-4752-B04F-BC5953C63322}" type="slidenum">
              <a:rPr lang="en-US"/>
              <a:pPr/>
              <a:t>6</a:t>
            </a:fld>
            <a:endParaRPr lang="en-US"/>
          </a:p>
        </p:txBody>
      </p:sp>
      <p:sp>
        <p:nvSpPr>
          <p:cNvPr id="9219" name="Rectangle 1"/>
          <p:cNvSpPr>
            <a:spLocks noGrp="1" noRot="1" noChangeAspect="1" noChangeArrowheads="1" noTextEdit="1"/>
          </p:cNvSpPr>
          <p:nvPr>
            <p:ph type="sldImg"/>
          </p:nvPr>
        </p:nvSpPr>
        <p:spPr>
          <a:xfrm>
            <a:off x="715963" y="746125"/>
            <a:ext cx="5372100" cy="3721100"/>
          </a:xfrm>
          <a:solidFill>
            <a:srgbClr val="FFFFFF"/>
          </a:solidFill>
          <a:ln/>
        </p:spPr>
      </p:sp>
      <p:sp>
        <p:nvSpPr>
          <p:cNvPr id="9220" name="Rectangle 2"/>
          <p:cNvSpPr>
            <a:spLocks noGrp="1" noChangeArrowheads="1"/>
          </p:cNvSpPr>
          <p:nvPr>
            <p:ph type="body" idx="1"/>
          </p:nvPr>
        </p:nvSpPr>
        <p:spPr>
          <a:xfrm>
            <a:off x="906886" y="4715153"/>
            <a:ext cx="4985491" cy="446539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r>
              <a:rPr lang="en-GB"/>
              <a:t>&lt;Slide Number&gt;</a:t>
            </a:r>
          </a:p>
        </p:txBody>
      </p:sp>
      <p:grpSp>
        <p:nvGrpSpPr>
          <p:cNvPr id="6" name="Group 5"/>
          <p:cNvGrpSpPr/>
          <p:nvPr userDrawn="1"/>
        </p:nvGrpSpPr>
        <p:grpSpPr>
          <a:xfrm>
            <a:off x="7041232" y="6309320"/>
            <a:ext cx="2004814" cy="432048"/>
            <a:chOff x="92075" y="6264275"/>
            <a:chExt cx="2004814" cy="432048"/>
          </a:xfrm>
        </p:grpSpPr>
        <p:pic>
          <p:nvPicPr>
            <p:cNvPr id="7" name="Picture 41" descr="rcuk-120a"/>
            <p:cNvPicPr>
              <a:picLocks noChangeAspect="1" noChangeArrowheads="1"/>
            </p:cNvPicPr>
            <p:nvPr/>
          </p:nvPicPr>
          <p:blipFill>
            <a:blip r:embed="rId2"/>
            <a:srcRect/>
            <a:stretch>
              <a:fillRect/>
            </a:stretch>
          </p:blipFill>
          <p:spPr bwMode="auto">
            <a:xfrm>
              <a:off x="92075" y="6264275"/>
              <a:ext cx="990600" cy="404813"/>
            </a:xfrm>
            <a:prstGeom prst="rect">
              <a:avLst/>
            </a:prstGeom>
            <a:noFill/>
            <a:ln w="9525">
              <a:noFill/>
              <a:miter lim="800000"/>
              <a:headEnd/>
              <a:tailEnd/>
            </a:ln>
          </p:spPr>
        </p:pic>
        <p:pic>
          <p:nvPicPr>
            <p:cNvPr id="8" name="Picture 42" descr="rcuk-120b"/>
            <p:cNvPicPr>
              <a:picLocks noChangeAspect="1" noChangeArrowheads="1"/>
            </p:cNvPicPr>
            <p:nvPr/>
          </p:nvPicPr>
          <p:blipFill>
            <a:blip r:embed="rId3"/>
            <a:srcRect/>
            <a:stretch>
              <a:fillRect/>
            </a:stretch>
          </p:blipFill>
          <p:spPr bwMode="auto">
            <a:xfrm>
              <a:off x="668139" y="6264275"/>
              <a:ext cx="1428750" cy="432048"/>
            </a:xfrm>
            <a:prstGeom prst="rect">
              <a:avLst/>
            </a:prstGeom>
            <a:noFill/>
            <a:ln w="9525">
              <a:noFill/>
              <a:miter lim="800000"/>
              <a:headEnd/>
              <a:tailEnd/>
            </a:ln>
          </p:spPr>
        </p:pic>
      </p:grpSp>
      <p:pic>
        <p:nvPicPr>
          <p:cNvPr id="9" name="Picture 44" descr="O:\web\research_groups\sip\uc4g\index_files\image003.pn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9109075" y="6096000"/>
            <a:ext cx="796925" cy="762000"/>
          </a:xfrm>
          <a:prstGeom prst="rect">
            <a:avLst/>
          </a:prstGeom>
          <a:noFill/>
          <a:ln w="9525">
            <a:noFill/>
            <a:miter lim="800000"/>
            <a:headEnd/>
            <a:tailEnd/>
          </a:ln>
        </p:spPr>
      </p:pic>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r>
              <a:rPr lang="en-GB"/>
              <a:t>&lt;Slide Number&gt;</a:t>
            </a:r>
          </a:p>
        </p:txBody>
      </p:sp>
      <p:grpSp>
        <p:nvGrpSpPr>
          <p:cNvPr id="6" name="Group 5"/>
          <p:cNvGrpSpPr/>
          <p:nvPr userDrawn="1"/>
        </p:nvGrpSpPr>
        <p:grpSpPr>
          <a:xfrm>
            <a:off x="7041232" y="6309320"/>
            <a:ext cx="2004814" cy="432048"/>
            <a:chOff x="92075" y="6264275"/>
            <a:chExt cx="2004814" cy="432048"/>
          </a:xfrm>
        </p:grpSpPr>
        <p:pic>
          <p:nvPicPr>
            <p:cNvPr id="7" name="Picture 41" descr="rcuk-120a"/>
            <p:cNvPicPr>
              <a:picLocks noChangeAspect="1" noChangeArrowheads="1"/>
            </p:cNvPicPr>
            <p:nvPr/>
          </p:nvPicPr>
          <p:blipFill>
            <a:blip r:embed="rId2"/>
            <a:srcRect/>
            <a:stretch>
              <a:fillRect/>
            </a:stretch>
          </p:blipFill>
          <p:spPr bwMode="auto">
            <a:xfrm>
              <a:off x="92075" y="6264275"/>
              <a:ext cx="990600" cy="404813"/>
            </a:xfrm>
            <a:prstGeom prst="rect">
              <a:avLst/>
            </a:prstGeom>
            <a:noFill/>
            <a:ln w="9525">
              <a:noFill/>
              <a:miter lim="800000"/>
              <a:headEnd/>
              <a:tailEnd/>
            </a:ln>
          </p:spPr>
        </p:pic>
        <p:pic>
          <p:nvPicPr>
            <p:cNvPr id="8" name="Picture 42" descr="rcuk-120b"/>
            <p:cNvPicPr>
              <a:picLocks noChangeAspect="1" noChangeArrowheads="1"/>
            </p:cNvPicPr>
            <p:nvPr/>
          </p:nvPicPr>
          <p:blipFill>
            <a:blip r:embed="rId3"/>
            <a:srcRect/>
            <a:stretch>
              <a:fillRect/>
            </a:stretch>
          </p:blipFill>
          <p:spPr bwMode="auto">
            <a:xfrm>
              <a:off x="668139" y="6264275"/>
              <a:ext cx="1428750" cy="432048"/>
            </a:xfrm>
            <a:prstGeom prst="rect">
              <a:avLst/>
            </a:prstGeom>
            <a:noFill/>
            <a:ln w="9525">
              <a:noFill/>
              <a:miter lim="800000"/>
              <a:headEnd/>
              <a:tailEnd/>
            </a:ln>
          </p:spPr>
        </p:pic>
      </p:grpSp>
      <p:pic>
        <p:nvPicPr>
          <p:cNvPr id="9" name="Picture 44" descr="O:\web\research_groups\sip\uc4g\index_files\image003.pn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9109075" y="6096000"/>
            <a:ext cx="796925" cy="762000"/>
          </a:xfrm>
          <a:prstGeom prst="rect">
            <a:avLst/>
          </a:prstGeom>
          <a:noFill/>
          <a:ln w="9525">
            <a:noFill/>
            <a:miter lim="800000"/>
            <a:headEnd/>
            <a:tailEnd/>
          </a:ln>
        </p:spPr>
      </p:pic>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n-US"/>
          </a:p>
        </p:txBody>
      </p:sp>
      <p:sp>
        <p:nvSpPr>
          <p:cNvPr id="3" name="Rectangle 18"/>
          <p:cNvSpPr>
            <a:spLocks noGrp="1" noChangeArrowheads="1"/>
          </p:cNvSpPr>
          <p:nvPr>
            <p:ph type="sldNum" sz="quarter" idx="11"/>
          </p:nvPr>
        </p:nvSpPr>
        <p:spPr/>
        <p:txBody>
          <a:bodyPr/>
          <a:lstStyle>
            <a:lvl1pPr>
              <a:defRPr/>
            </a:lvl1pPr>
          </a:lstStyle>
          <a:p>
            <a:pPr>
              <a:defRPr/>
            </a:pPr>
            <a:r>
              <a:rPr lang="en-GB"/>
              <a:t>&lt;Slide Number&gt;</a:t>
            </a:r>
          </a:p>
        </p:txBody>
      </p:sp>
      <p:grpSp>
        <p:nvGrpSpPr>
          <p:cNvPr id="4" name="Group 3"/>
          <p:cNvGrpSpPr/>
          <p:nvPr userDrawn="1"/>
        </p:nvGrpSpPr>
        <p:grpSpPr>
          <a:xfrm>
            <a:off x="7041232" y="6309320"/>
            <a:ext cx="2004814" cy="432048"/>
            <a:chOff x="92075" y="6264275"/>
            <a:chExt cx="2004814" cy="432048"/>
          </a:xfrm>
        </p:grpSpPr>
        <p:pic>
          <p:nvPicPr>
            <p:cNvPr id="5" name="Picture 41" descr="rcuk-120a"/>
            <p:cNvPicPr>
              <a:picLocks noChangeAspect="1" noChangeArrowheads="1"/>
            </p:cNvPicPr>
            <p:nvPr/>
          </p:nvPicPr>
          <p:blipFill>
            <a:blip r:embed="rId2"/>
            <a:srcRect/>
            <a:stretch>
              <a:fillRect/>
            </a:stretch>
          </p:blipFill>
          <p:spPr bwMode="auto">
            <a:xfrm>
              <a:off x="92075" y="6264275"/>
              <a:ext cx="990600" cy="404813"/>
            </a:xfrm>
            <a:prstGeom prst="rect">
              <a:avLst/>
            </a:prstGeom>
            <a:noFill/>
            <a:ln w="9525">
              <a:noFill/>
              <a:miter lim="800000"/>
              <a:headEnd/>
              <a:tailEnd/>
            </a:ln>
          </p:spPr>
        </p:pic>
        <p:pic>
          <p:nvPicPr>
            <p:cNvPr id="6" name="Picture 42" descr="rcuk-120b"/>
            <p:cNvPicPr>
              <a:picLocks noChangeAspect="1" noChangeArrowheads="1"/>
            </p:cNvPicPr>
            <p:nvPr/>
          </p:nvPicPr>
          <p:blipFill>
            <a:blip r:embed="rId3"/>
            <a:srcRect/>
            <a:stretch>
              <a:fillRect/>
            </a:stretch>
          </p:blipFill>
          <p:spPr bwMode="auto">
            <a:xfrm>
              <a:off x="668139" y="6264275"/>
              <a:ext cx="1428750" cy="432048"/>
            </a:xfrm>
            <a:prstGeom prst="rect">
              <a:avLst/>
            </a:prstGeom>
            <a:noFill/>
            <a:ln w="9525">
              <a:noFill/>
              <a:miter lim="800000"/>
              <a:headEnd/>
              <a:tailEnd/>
            </a:ln>
          </p:spPr>
        </p:pic>
      </p:grpSp>
      <p:pic>
        <p:nvPicPr>
          <p:cNvPr id="7" name="Picture 44" descr="O:\web\research_groups\sip\uc4g\index_files\image003.pn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9109075" y="6096000"/>
            <a:ext cx="796925" cy="762000"/>
          </a:xfrm>
          <a:prstGeom prst="rect">
            <a:avLst/>
          </a:prstGeom>
          <a:noFill/>
          <a:ln w="9525">
            <a:noFill/>
            <a:miter lim="800000"/>
            <a:headEnd/>
            <a:tailEnd/>
          </a:ln>
        </p:spPr>
      </p:pic>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221" y="273050"/>
            <a:ext cx="8912384"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5221" y="1604964"/>
            <a:ext cx="4379211" cy="4524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6807" y="1604964"/>
            <a:ext cx="4380798" cy="4524375"/>
          </a:xfrm>
          <a:prstGeom prst="rect">
            <a:avLst/>
          </a:prstGeom>
        </p:spPr>
        <p:txBody>
          <a:bodyPr/>
          <a:lstStyle/>
          <a:p>
            <a:pPr lvl="0"/>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42A5"/>
        </a:solidFill>
        <a:effectLst/>
      </p:bgPr>
    </p:bg>
    <p:spTree>
      <p:nvGrpSpPr>
        <p:cNvPr id="1" name=""/>
        <p:cNvGrpSpPr/>
        <p:nvPr/>
      </p:nvGrpSpPr>
      <p:grpSpPr>
        <a:xfrm>
          <a:off x="0" y="0"/>
          <a:ext cx="0" cy="0"/>
          <a:chOff x="0" y="0"/>
          <a:chExt cx="0" cy="0"/>
        </a:xfrm>
      </p:grpSpPr>
      <p:grpSp>
        <p:nvGrpSpPr>
          <p:cNvPr id="1026" name="Group 8"/>
          <p:cNvGrpSpPr>
            <a:grpSpLocks/>
          </p:cNvGrpSpPr>
          <p:nvPr userDrawn="1"/>
        </p:nvGrpSpPr>
        <p:grpSpPr bwMode="auto">
          <a:xfrm>
            <a:off x="0" y="0"/>
            <a:ext cx="9906000" cy="6858000"/>
            <a:chOff x="0" y="0"/>
            <a:chExt cx="5856" cy="4320"/>
          </a:xfrm>
        </p:grpSpPr>
        <p:pic>
          <p:nvPicPr>
            <p:cNvPr id="1032" name="Picture 9"/>
            <p:cNvPicPr>
              <a:picLocks noChangeAspect="1" noChangeArrowheads="1"/>
            </p:cNvPicPr>
            <p:nvPr/>
          </p:nvPicPr>
          <p:blipFill>
            <a:blip r:embed="rId6"/>
            <a:srcRect/>
            <a:stretch>
              <a:fillRect/>
            </a:stretch>
          </p:blipFill>
          <p:spPr bwMode="auto">
            <a:xfrm>
              <a:off x="0" y="0"/>
              <a:ext cx="5856" cy="4320"/>
            </a:xfrm>
            <a:prstGeom prst="rect">
              <a:avLst/>
            </a:prstGeom>
            <a:noFill/>
            <a:ln w="9525">
              <a:noFill/>
              <a:miter lim="800000"/>
              <a:headEnd/>
              <a:tailEnd/>
            </a:ln>
          </p:spPr>
        </p:pic>
        <p:grpSp>
          <p:nvGrpSpPr>
            <p:cNvPr id="1033" name="Group 10"/>
            <p:cNvGrpSpPr>
              <a:grpSpLocks/>
            </p:cNvGrpSpPr>
            <p:nvPr/>
          </p:nvGrpSpPr>
          <p:grpSpPr bwMode="auto">
            <a:xfrm>
              <a:off x="0" y="73"/>
              <a:ext cx="5780" cy="4247"/>
              <a:chOff x="0" y="73"/>
              <a:chExt cx="5780" cy="4247"/>
            </a:xfrm>
          </p:grpSpPr>
          <p:pic>
            <p:nvPicPr>
              <p:cNvPr id="1034" name="Picture 11"/>
              <p:cNvPicPr>
                <a:picLocks noChangeArrowheads="1"/>
              </p:cNvPicPr>
              <p:nvPr/>
            </p:nvPicPr>
            <p:blipFill>
              <a:blip r:embed="rId7"/>
              <a:srcRect/>
              <a:stretch>
                <a:fillRect/>
              </a:stretch>
            </p:blipFill>
            <p:spPr bwMode="auto">
              <a:xfrm>
                <a:off x="5074" y="73"/>
                <a:ext cx="706" cy="356"/>
              </a:xfrm>
              <a:prstGeom prst="rect">
                <a:avLst/>
              </a:prstGeom>
              <a:solidFill>
                <a:srgbClr val="F6C31B"/>
              </a:solidFill>
              <a:ln w="9525">
                <a:noFill/>
                <a:miter lim="800000"/>
                <a:headEnd/>
                <a:tailEnd/>
              </a:ln>
            </p:spPr>
          </p:pic>
          <p:sp>
            <p:nvSpPr>
              <p:cNvPr id="1036" name="Rectangle 12"/>
              <p:cNvSpPr>
                <a:spLocks noChangeArrowheads="1"/>
              </p:cNvSpPr>
              <p:nvPr/>
            </p:nvSpPr>
            <p:spPr bwMode="auto">
              <a:xfrm>
                <a:off x="0" y="3974"/>
                <a:ext cx="912" cy="154"/>
              </a:xfrm>
              <a:prstGeom prst="rect">
                <a:avLst/>
              </a:prstGeom>
              <a:noFill/>
              <a:ln w="9525">
                <a:noFill/>
                <a:miter lim="800000"/>
                <a:headEnd/>
                <a:tailEnd/>
              </a:ln>
              <a:effectLst/>
            </p:spPr>
            <p:txBody>
              <a:bodyPr>
                <a:spAutoFit/>
              </a:bodyPr>
              <a:lstStyle/>
              <a:p>
                <a:pPr algn="l"/>
                <a:r>
                  <a:rPr lang="en-GB" sz="1000" b="1">
                    <a:solidFill>
                      <a:srgbClr val="660066"/>
                    </a:solidFill>
                    <a:effectLst/>
                  </a:rPr>
                  <a:t>www.mobilevce.com</a:t>
                </a:r>
                <a:endParaRPr lang="en-GB" sz="2800" b="1">
                  <a:solidFill>
                    <a:schemeClr val="tx1"/>
                  </a:solidFill>
                  <a:effectLst/>
                </a:endParaRPr>
              </a:p>
            </p:txBody>
          </p:sp>
          <p:sp>
            <p:nvSpPr>
              <p:cNvPr id="1037" name="Line 13"/>
              <p:cNvSpPr>
                <a:spLocks noChangeShapeType="1"/>
              </p:cNvSpPr>
              <p:nvPr/>
            </p:nvSpPr>
            <p:spPr bwMode="auto">
              <a:xfrm>
                <a:off x="927" y="436"/>
                <a:ext cx="4272" cy="0"/>
              </a:xfrm>
              <a:prstGeom prst="line">
                <a:avLst/>
              </a:prstGeom>
              <a:noFill/>
              <a:ln w="22225">
                <a:solidFill>
                  <a:srgbClr val="F6C31B"/>
                </a:solidFill>
                <a:round/>
                <a:headEnd/>
                <a:tailEnd/>
              </a:ln>
              <a:effectLst/>
            </p:spPr>
            <p:txBody>
              <a:bodyPr wrap="none" anchor="ctr"/>
              <a:lstStyle/>
              <a:p>
                <a:pPr>
                  <a:defRPr/>
                </a:pPr>
                <a:endParaRPr lang="en-US">
                  <a:latin typeface="Arial" pitchFamily="-111" charset="0"/>
                  <a:ea typeface="+mn-ea"/>
                </a:endParaRPr>
              </a:p>
            </p:txBody>
          </p:sp>
          <p:sp>
            <p:nvSpPr>
              <p:cNvPr id="1038" name="Rectangle 14"/>
              <p:cNvSpPr>
                <a:spLocks noChangeArrowheads="1"/>
              </p:cNvSpPr>
              <p:nvPr/>
            </p:nvSpPr>
            <p:spPr bwMode="auto">
              <a:xfrm>
                <a:off x="0" y="4185"/>
                <a:ext cx="864" cy="135"/>
              </a:xfrm>
              <a:prstGeom prst="rect">
                <a:avLst/>
              </a:prstGeom>
              <a:noFill/>
              <a:ln w="9525">
                <a:noFill/>
                <a:miter lim="800000"/>
                <a:headEnd/>
                <a:tailEnd/>
              </a:ln>
              <a:effectLst/>
            </p:spPr>
            <p:txBody>
              <a:bodyPr>
                <a:spAutoFit/>
              </a:bodyPr>
              <a:lstStyle/>
              <a:p>
                <a:r>
                  <a:rPr lang="en-GB" sz="800" b="1">
                    <a:solidFill>
                      <a:srgbClr val="660066"/>
                    </a:solidFill>
                    <a:effectLst/>
                    <a:cs typeface="Arial" charset="0"/>
                  </a:rPr>
                  <a:t>© 2011 Mobile VCE</a:t>
                </a:r>
                <a:endParaRPr lang="en-GB" sz="1200" b="1">
                  <a:solidFill>
                    <a:schemeClr val="tx1"/>
                  </a:solidFill>
                  <a:effectLst/>
                  <a:cs typeface="Arial" charset="0"/>
                </a:endParaRPr>
              </a:p>
            </p:txBody>
          </p:sp>
        </p:grpSp>
      </p:grpSp>
      <p:sp>
        <p:nvSpPr>
          <p:cNvPr id="1027" name="Rectangle 15"/>
          <p:cNvSpPr>
            <a:spLocks noGrp="1" noChangeArrowheads="1"/>
          </p:cNvSpPr>
          <p:nvPr>
            <p:ph type="title"/>
          </p:nvPr>
        </p:nvSpPr>
        <p:spPr bwMode="auto">
          <a:xfrm>
            <a:off x="1568624" y="116632"/>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Slide Title – main words Capitalised</a:t>
            </a:r>
          </a:p>
        </p:txBody>
      </p:sp>
      <p:sp>
        <p:nvSpPr>
          <p:cNvPr id="1028" name="Rectangle 16"/>
          <p:cNvSpPr>
            <a:spLocks noGrp="1" noChangeArrowheads="1"/>
          </p:cNvSpPr>
          <p:nvPr>
            <p:ph type="body" idx="1"/>
          </p:nvPr>
        </p:nvSpPr>
        <p:spPr bwMode="auto">
          <a:xfrm>
            <a:off x="1424608" y="1340768"/>
            <a:ext cx="7467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Heading</a:t>
            </a:r>
          </a:p>
          <a:p>
            <a:pPr lvl="1"/>
            <a:r>
              <a:rPr lang="en-GB" smtClean="0"/>
              <a:t>Second level</a:t>
            </a:r>
          </a:p>
          <a:p>
            <a:pPr lvl="2"/>
            <a:r>
              <a:rPr lang="en-GB" smtClean="0"/>
              <a:t>Third level</a:t>
            </a:r>
          </a:p>
          <a:p>
            <a:pPr lvl="3"/>
            <a:r>
              <a:rPr lang="en-GB" smtClean="0"/>
              <a:t>Fourth level – NB Minimum font size, don’t go smaller !!</a:t>
            </a:r>
          </a:p>
        </p:txBody>
      </p:sp>
      <p:sp>
        <p:nvSpPr>
          <p:cNvPr id="1041" name="Rectangle 17"/>
          <p:cNvSpPr>
            <a:spLocks noGrp="1" noChangeArrowheads="1"/>
          </p:cNvSpPr>
          <p:nvPr>
            <p:ph type="dt" sz="half" idx="2"/>
          </p:nvPr>
        </p:nvSpPr>
        <p:spPr bwMode="auto">
          <a:xfrm>
            <a:off x="6400800" y="640080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effectLst/>
                <a:latin typeface="Times" pitchFamily="-108" charset="0"/>
                <a:ea typeface="+mn-ea"/>
              </a:defRPr>
            </a:lvl1pPr>
          </a:lstStyle>
          <a:p>
            <a:pPr>
              <a:defRPr/>
            </a:pPr>
            <a:endParaRPr lang="en-US"/>
          </a:p>
        </p:txBody>
      </p:sp>
      <p:sp>
        <p:nvSpPr>
          <p:cNvPr id="1042" name="Rectangle 18"/>
          <p:cNvSpPr>
            <a:spLocks noGrp="1" noChangeArrowheads="1"/>
          </p:cNvSpPr>
          <p:nvPr>
            <p:ph type="sldNum" sz="quarter" idx="4"/>
          </p:nvPr>
        </p:nvSpPr>
        <p:spPr bwMode="auto">
          <a:xfrm>
            <a:off x="1447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effectLst/>
                <a:latin typeface="Times" pitchFamily="-108" charset="0"/>
                <a:ea typeface="+mn-ea"/>
              </a:defRPr>
            </a:lvl1pPr>
          </a:lstStyle>
          <a:p>
            <a:pPr>
              <a:defRPr/>
            </a:pPr>
            <a:r>
              <a:rPr lang="en-GB"/>
              <a:t>&lt;Slide Number&gt;</a:t>
            </a:r>
          </a:p>
        </p:txBody>
      </p:sp>
      <p:pic>
        <p:nvPicPr>
          <p:cNvPr id="1031" name="Picture 12" descr="VCE logo+tagline(300dpi).jpg"/>
          <p:cNvPicPr>
            <a:picLocks noChangeAspect="1"/>
          </p:cNvPicPr>
          <p:nvPr userDrawn="1"/>
        </p:nvPicPr>
        <p:blipFill>
          <a:blip r:embed="rId8"/>
          <a:srcRect/>
          <a:stretch>
            <a:fillRect/>
          </a:stretch>
        </p:blipFill>
        <p:spPr bwMode="auto">
          <a:xfrm>
            <a:off x="128464" y="116632"/>
            <a:ext cx="1206500" cy="584200"/>
          </a:xfrm>
          <a:prstGeom prst="rect">
            <a:avLst/>
          </a:prstGeom>
          <a:noFill/>
          <a:ln w="9525">
            <a:noFill/>
            <a:miter lim="800000"/>
            <a:headEnd/>
            <a:tailEnd/>
          </a:ln>
        </p:spPr>
      </p:pic>
      <p:grpSp>
        <p:nvGrpSpPr>
          <p:cNvPr id="14" name="Group 13"/>
          <p:cNvGrpSpPr/>
          <p:nvPr userDrawn="1"/>
        </p:nvGrpSpPr>
        <p:grpSpPr>
          <a:xfrm>
            <a:off x="7041232" y="6309320"/>
            <a:ext cx="2004814" cy="432048"/>
            <a:chOff x="92075" y="6264275"/>
            <a:chExt cx="2004814" cy="432048"/>
          </a:xfrm>
        </p:grpSpPr>
        <p:pic>
          <p:nvPicPr>
            <p:cNvPr id="15" name="Picture 41" descr="rcuk-120a"/>
            <p:cNvPicPr>
              <a:picLocks noChangeAspect="1" noChangeArrowheads="1"/>
            </p:cNvPicPr>
            <p:nvPr/>
          </p:nvPicPr>
          <p:blipFill>
            <a:blip r:embed="rId9"/>
            <a:srcRect/>
            <a:stretch>
              <a:fillRect/>
            </a:stretch>
          </p:blipFill>
          <p:spPr bwMode="auto">
            <a:xfrm>
              <a:off x="92075" y="6264275"/>
              <a:ext cx="990600" cy="404813"/>
            </a:xfrm>
            <a:prstGeom prst="rect">
              <a:avLst/>
            </a:prstGeom>
            <a:noFill/>
            <a:ln w="9525">
              <a:noFill/>
              <a:miter lim="800000"/>
              <a:headEnd/>
              <a:tailEnd/>
            </a:ln>
          </p:spPr>
        </p:pic>
        <p:pic>
          <p:nvPicPr>
            <p:cNvPr id="16" name="Picture 42" descr="rcuk-120b"/>
            <p:cNvPicPr>
              <a:picLocks noChangeAspect="1" noChangeArrowheads="1"/>
            </p:cNvPicPr>
            <p:nvPr/>
          </p:nvPicPr>
          <p:blipFill>
            <a:blip r:embed="rId10"/>
            <a:srcRect/>
            <a:stretch>
              <a:fillRect/>
            </a:stretch>
          </p:blipFill>
          <p:spPr bwMode="auto">
            <a:xfrm>
              <a:off x="668139" y="6264275"/>
              <a:ext cx="1428750" cy="432048"/>
            </a:xfrm>
            <a:prstGeom prst="rect">
              <a:avLst/>
            </a:prstGeom>
            <a:noFill/>
            <a:ln w="9525">
              <a:noFill/>
              <a:miter lim="800000"/>
              <a:headEnd/>
              <a:tailEnd/>
            </a:ln>
          </p:spPr>
        </p:pic>
      </p:grpSp>
      <p:pic>
        <p:nvPicPr>
          <p:cNvPr id="17" name="Picture 44" descr="O:\web\research_groups\sip\uc4g\index_files\image003.pn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9109075" y="6096000"/>
            <a:ext cx="7969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801" r:id="rId3"/>
    <p:sldLayoutId id="2147483802" r:id="rId4"/>
  </p:sldLayoutIdLst>
  <p:transition spd="med">
    <p:dissolve/>
  </p:transition>
  <p:txStyles>
    <p:titleStyle>
      <a:lvl1pPr algn="l" rtl="0" eaLnBrk="0" fontAlgn="base" hangingPunct="0">
        <a:spcBef>
          <a:spcPct val="0"/>
        </a:spcBef>
        <a:spcAft>
          <a:spcPct val="0"/>
        </a:spcAft>
        <a:defRPr sz="2800" b="1">
          <a:solidFill>
            <a:srgbClr val="000000"/>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2800" b="1">
          <a:solidFill>
            <a:srgbClr val="000000"/>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800" b="1">
          <a:solidFill>
            <a:srgbClr val="000000"/>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800" b="1">
          <a:solidFill>
            <a:srgbClr val="000000"/>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800" b="1">
          <a:solidFill>
            <a:srgbClr val="000000"/>
          </a:solidFill>
          <a:latin typeface="Arial" pitchFamily="-111"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2800" b="1">
          <a:solidFill>
            <a:srgbClr val="000000"/>
          </a:solidFill>
          <a:latin typeface="Arial" pitchFamily="-111" charset="0"/>
        </a:defRPr>
      </a:lvl6pPr>
      <a:lvl7pPr marL="914400" algn="l" rtl="0" eaLnBrk="0" fontAlgn="base" hangingPunct="0">
        <a:spcBef>
          <a:spcPct val="0"/>
        </a:spcBef>
        <a:spcAft>
          <a:spcPct val="0"/>
        </a:spcAft>
        <a:defRPr sz="2800" b="1">
          <a:solidFill>
            <a:srgbClr val="000000"/>
          </a:solidFill>
          <a:latin typeface="Arial" pitchFamily="-111" charset="0"/>
        </a:defRPr>
      </a:lvl7pPr>
      <a:lvl8pPr marL="1371600" algn="l" rtl="0" eaLnBrk="0" fontAlgn="base" hangingPunct="0">
        <a:spcBef>
          <a:spcPct val="0"/>
        </a:spcBef>
        <a:spcAft>
          <a:spcPct val="0"/>
        </a:spcAft>
        <a:defRPr sz="2800" b="1">
          <a:solidFill>
            <a:srgbClr val="000000"/>
          </a:solidFill>
          <a:latin typeface="Arial" pitchFamily="-111" charset="0"/>
        </a:defRPr>
      </a:lvl8pPr>
      <a:lvl9pPr marL="1828800" algn="l" rtl="0" eaLnBrk="0" fontAlgn="base" hangingPunct="0">
        <a:spcBef>
          <a:spcPct val="0"/>
        </a:spcBef>
        <a:spcAft>
          <a:spcPct val="0"/>
        </a:spcAft>
        <a:defRPr sz="2800" b="1">
          <a:solidFill>
            <a:srgbClr val="000000"/>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Monotype Sorts" charset="2"/>
        <a:defRPr sz="2800" b="1">
          <a:solidFill>
            <a:srgbClr val="000000"/>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rgbClr val="800080"/>
        </a:buClr>
        <a:buFont typeface="Wingdings" charset="2"/>
        <a:buChar char="n"/>
        <a:defRPr sz="2000">
          <a:solidFill>
            <a:srgbClr val="000000"/>
          </a:solidFill>
          <a:latin typeface="+mn-lt"/>
          <a:ea typeface="ＭＳ Ｐゴシック" pitchFamily="-111" charset="-128"/>
        </a:defRPr>
      </a:lvl2pPr>
      <a:lvl3pPr marL="1143000" indent="-228600" algn="l" rtl="0" eaLnBrk="0" fontAlgn="base" hangingPunct="0">
        <a:spcBef>
          <a:spcPct val="20000"/>
        </a:spcBef>
        <a:spcAft>
          <a:spcPct val="0"/>
        </a:spcAft>
        <a:buClr>
          <a:srgbClr val="800080"/>
        </a:buClr>
        <a:buFont typeface="Wingdings" charset="2"/>
        <a:buChar char="n"/>
        <a:defRPr>
          <a:solidFill>
            <a:srgbClr val="000000"/>
          </a:solidFill>
          <a:latin typeface="+mn-lt"/>
          <a:ea typeface="ＭＳ Ｐゴシック" pitchFamily="-111" charset="-128"/>
        </a:defRPr>
      </a:lvl3pPr>
      <a:lvl4pPr marL="1600200" indent="-228600" algn="l" rtl="0" eaLnBrk="0" fontAlgn="base" hangingPunct="0">
        <a:spcBef>
          <a:spcPct val="20000"/>
        </a:spcBef>
        <a:spcAft>
          <a:spcPct val="0"/>
        </a:spcAft>
        <a:buClr>
          <a:srgbClr val="800080"/>
        </a:buClr>
        <a:buFont typeface="Wingdings" charset="2"/>
        <a:buChar char="n"/>
        <a:defRPr sz="1600">
          <a:solidFill>
            <a:srgbClr val="000000"/>
          </a:solidFill>
          <a:latin typeface="+mn-lt"/>
          <a:ea typeface="ＭＳ Ｐゴシック" pitchFamily="-111" charset="-128"/>
        </a:defRPr>
      </a:lvl4pPr>
      <a:lvl5pPr marL="2095500" indent="-266700" algn="l" rtl="0" eaLnBrk="0" fontAlgn="base" hangingPunct="0">
        <a:spcBef>
          <a:spcPct val="20000"/>
        </a:spcBef>
        <a:spcAft>
          <a:spcPct val="0"/>
        </a:spcAft>
        <a:buClr>
          <a:schemeClr val="tx2"/>
        </a:buClr>
        <a:buSzPct val="65000"/>
        <a:buFont typeface="Monotype Sorts" charset="2"/>
        <a:buChar char="u"/>
        <a:defRPr sz="1400">
          <a:solidFill>
            <a:schemeClr val="bg2"/>
          </a:solidFill>
          <a:effectLst>
            <a:outerShdw blurRad="38100" dist="38100" dir="2700000" algn="tl">
              <a:srgbClr val="000000"/>
            </a:outerShdw>
          </a:effectLst>
          <a:latin typeface="+mn-lt"/>
          <a:ea typeface="ＭＳ Ｐゴシック" pitchFamily="-111" charset="-128"/>
        </a:defRPr>
      </a:lvl5pPr>
      <a:lvl6pPr marL="2552700" indent="-266700" algn="l" rtl="0" eaLnBrk="0" fontAlgn="base" hangingPunct="0">
        <a:spcBef>
          <a:spcPct val="20000"/>
        </a:spcBef>
        <a:spcAft>
          <a:spcPct val="0"/>
        </a:spcAft>
        <a:buClr>
          <a:schemeClr val="tx2"/>
        </a:buClr>
        <a:buSzPct val="65000"/>
        <a:buFont typeface="Monotype Sorts" pitchFamily="-111" charset="2"/>
        <a:buChar char="u"/>
        <a:defRPr sz="1400">
          <a:solidFill>
            <a:schemeClr val="bg2"/>
          </a:solidFill>
          <a:effectLst>
            <a:outerShdw blurRad="38100" dist="38100" dir="2700000" algn="tl">
              <a:srgbClr val="000000"/>
            </a:outerShdw>
          </a:effectLst>
          <a:latin typeface="+mn-lt"/>
          <a:ea typeface="ＭＳ Ｐゴシック" pitchFamily="-111" charset="-128"/>
        </a:defRPr>
      </a:lvl6pPr>
      <a:lvl7pPr marL="3009900" indent="-266700" algn="l" rtl="0" eaLnBrk="0" fontAlgn="base" hangingPunct="0">
        <a:spcBef>
          <a:spcPct val="20000"/>
        </a:spcBef>
        <a:spcAft>
          <a:spcPct val="0"/>
        </a:spcAft>
        <a:buClr>
          <a:schemeClr val="tx2"/>
        </a:buClr>
        <a:buSzPct val="65000"/>
        <a:buFont typeface="Monotype Sorts" pitchFamily="-111" charset="2"/>
        <a:buChar char="u"/>
        <a:defRPr sz="1400">
          <a:solidFill>
            <a:schemeClr val="bg2"/>
          </a:solidFill>
          <a:effectLst>
            <a:outerShdw blurRad="38100" dist="38100" dir="2700000" algn="tl">
              <a:srgbClr val="000000"/>
            </a:outerShdw>
          </a:effectLst>
          <a:latin typeface="+mn-lt"/>
          <a:ea typeface="ＭＳ Ｐゴシック" pitchFamily="-111" charset="-128"/>
        </a:defRPr>
      </a:lvl7pPr>
      <a:lvl8pPr marL="3467100" indent="-266700" algn="l" rtl="0" eaLnBrk="0" fontAlgn="base" hangingPunct="0">
        <a:spcBef>
          <a:spcPct val="20000"/>
        </a:spcBef>
        <a:spcAft>
          <a:spcPct val="0"/>
        </a:spcAft>
        <a:buClr>
          <a:schemeClr val="tx2"/>
        </a:buClr>
        <a:buSzPct val="65000"/>
        <a:buFont typeface="Monotype Sorts" pitchFamily="-111" charset="2"/>
        <a:buChar char="u"/>
        <a:defRPr sz="1400">
          <a:solidFill>
            <a:schemeClr val="bg2"/>
          </a:solidFill>
          <a:effectLst>
            <a:outerShdw blurRad="38100" dist="38100" dir="2700000" algn="tl">
              <a:srgbClr val="000000"/>
            </a:outerShdw>
          </a:effectLst>
          <a:latin typeface="+mn-lt"/>
          <a:ea typeface="ＭＳ Ｐゴシック" pitchFamily="-111" charset="-128"/>
        </a:defRPr>
      </a:lvl8pPr>
      <a:lvl9pPr marL="3924300" indent="-266700" algn="l" rtl="0" eaLnBrk="0" fontAlgn="base" hangingPunct="0">
        <a:spcBef>
          <a:spcPct val="20000"/>
        </a:spcBef>
        <a:spcAft>
          <a:spcPct val="0"/>
        </a:spcAft>
        <a:buClr>
          <a:schemeClr val="tx2"/>
        </a:buClr>
        <a:buSzPct val="65000"/>
        <a:buFont typeface="Monotype Sorts" pitchFamily="-111" charset="2"/>
        <a:buChar char="u"/>
        <a:defRPr sz="1400">
          <a:solidFill>
            <a:schemeClr val="bg2"/>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1594" y="-77788"/>
            <a:ext cx="10153650" cy="6935788"/>
          </a:xfrm>
          <a:prstGeom prst="rect">
            <a:avLst/>
          </a:prstGeom>
          <a:noFill/>
          <a:ln w="9525">
            <a:noFill/>
            <a:miter lim="800000"/>
            <a:headEnd/>
            <a:tailEnd/>
          </a:ln>
        </p:spPr>
      </p:pic>
      <p:pic>
        <p:nvPicPr>
          <p:cNvPr id="10243" name="Picture 3"/>
          <p:cNvPicPr>
            <a:picLocks noChangeArrowheads="1"/>
          </p:cNvPicPr>
          <p:nvPr/>
        </p:nvPicPr>
        <p:blipFill>
          <a:blip r:embed="rId3"/>
          <a:srcRect/>
          <a:stretch>
            <a:fillRect/>
          </a:stretch>
        </p:blipFill>
        <p:spPr bwMode="auto">
          <a:xfrm>
            <a:off x="3670036" y="538163"/>
            <a:ext cx="1558131" cy="715962"/>
          </a:xfrm>
          <a:prstGeom prst="rect">
            <a:avLst/>
          </a:prstGeom>
          <a:noFill/>
          <a:ln w="9525">
            <a:noFill/>
            <a:miter lim="800000"/>
            <a:headEnd/>
            <a:tailEnd/>
          </a:ln>
        </p:spPr>
      </p:pic>
      <p:sp>
        <p:nvSpPr>
          <p:cNvPr id="10244" name="Line 4"/>
          <p:cNvSpPr>
            <a:spLocks noChangeShapeType="1"/>
          </p:cNvSpPr>
          <p:nvPr/>
        </p:nvSpPr>
        <p:spPr bwMode="auto">
          <a:xfrm>
            <a:off x="3332956" y="-61913"/>
            <a:ext cx="0" cy="5068888"/>
          </a:xfrm>
          <a:prstGeom prst="line">
            <a:avLst/>
          </a:prstGeom>
          <a:noFill/>
          <a:ln w="12700">
            <a:solidFill>
              <a:srgbClr val="FFCC00"/>
            </a:solidFill>
            <a:round/>
            <a:headEnd/>
            <a:tailEnd/>
          </a:ln>
        </p:spPr>
        <p:txBody>
          <a:bodyPr wrap="none" anchor="ctr"/>
          <a:lstStyle/>
          <a:p>
            <a:endParaRPr lang="en-GB"/>
          </a:p>
        </p:txBody>
      </p:sp>
      <p:sp>
        <p:nvSpPr>
          <p:cNvPr id="10245" name="Text Box 5"/>
          <p:cNvSpPr txBox="1">
            <a:spLocks noChangeArrowheads="1"/>
          </p:cNvSpPr>
          <p:nvPr/>
        </p:nvSpPr>
        <p:spPr bwMode="auto">
          <a:xfrm>
            <a:off x="3468821" y="1616076"/>
            <a:ext cx="5541169" cy="4899803"/>
          </a:xfrm>
          <a:prstGeom prst="rect">
            <a:avLst/>
          </a:prstGeom>
          <a:noFill/>
          <a:ln w="9525">
            <a:noFill/>
            <a:miter lim="800000"/>
            <a:headEnd/>
            <a:tailEnd/>
          </a:ln>
        </p:spPr>
        <p:txBody>
          <a:bodyPr>
            <a:spAutoFit/>
          </a:bodyPr>
          <a:lstStyle/>
          <a:p>
            <a:pPr>
              <a:lnSpc>
                <a:spcPct val="120000"/>
              </a:lnSpc>
            </a:pPr>
            <a:r>
              <a:rPr lang="en-GB" i="1" dirty="0" smtClean="0">
                <a:solidFill>
                  <a:srgbClr val="FFCC00"/>
                </a:solidFill>
              </a:rPr>
              <a:t>Industrial Steering </a:t>
            </a:r>
            <a:endParaRPr lang="en-GB" sz="2400" b="1" dirty="0">
              <a:solidFill>
                <a:srgbClr val="FFCC00"/>
              </a:solidFill>
            </a:endParaRPr>
          </a:p>
          <a:p>
            <a:pPr>
              <a:lnSpc>
                <a:spcPct val="120000"/>
              </a:lnSpc>
            </a:pPr>
            <a:endParaRPr lang="en-GB" sz="2800" b="1" dirty="0">
              <a:solidFill>
                <a:srgbClr val="FFCC00"/>
              </a:solidFill>
            </a:endParaRPr>
          </a:p>
          <a:p>
            <a:r>
              <a:rPr lang="en-GB" sz="2800" dirty="0" smtClean="0"/>
              <a:t>Opportunities arising from the UK-China Science Bridge</a:t>
            </a:r>
            <a:endParaRPr lang="en-GB" sz="2800" b="1" dirty="0">
              <a:solidFill>
                <a:srgbClr val="FFCC00"/>
              </a:solidFill>
            </a:endParaRPr>
          </a:p>
          <a:p>
            <a:r>
              <a:rPr lang="en-GB" i="1" dirty="0">
                <a:solidFill>
                  <a:srgbClr val="FFCC00"/>
                </a:solidFill>
              </a:rPr>
              <a:t>Research Review - October </a:t>
            </a:r>
            <a:r>
              <a:rPr lang="en-GB" i="1" dirty="0" smtClean="0">
                <a:solidFill>
                  <a:srgbClr val="FFCC00"/>
                </a:solidFill>
              </a:rPr>
              <a:t>2011</a:t>
            </a:r>
            <a:endParaRPr lang="en-GB" sz="2400" i="1" dirty="0">
              <a:solidFill>
                <a:srgbClr val="FFCC00"/>
              </a:solidFill>
            </a:endParaRPr>
          </a:p>
          <a:p>
            <a:endParaRPr lang="en-GB" sz="2400" i="1" dirty="0">
              <a:solidFill>
                <a:srgbClr val="FFCC00"/>
              </a:solidFill>
            </a:endParaRPr>
          </a:p>
          <a:p>
            <a:r>
              <a:rPr lang="en-GB" sz="2000" dirty="0" smtClean="0">
                <a:solidFill>
                  <a:srgbClr val="FFCC00"/>
                </a:solidFill>
              </a:rPr>
              <a:t>Simon </a:t>
            </a:r>
            <a:r>
              <a:rPr lang="en-GB" sz="2000" dirty="0">
                <a:solidFill>
                  <a:srgbClr val="FFCC00"/>
                </a:solidFill>
              </a:rPr>
              <a:t>Fletcher</a:t>
            </a:r>
          </a:p>
          <a:p>
            <a:endParaRPr lang="en-GB" i="1" dirty="0" smtClean="0">
              <a:solidFill>
                <a:srgbClr val="FFCC00"/>
              </a:solidFill>
            </a:endParaRPr>
          </a:p>
          <a:p>
            <a:r>
              <a:rPr lang="en-GB" i="1" dirty="0" smtClean="0">
                <a:solidFill>
                  <a:srgbClr val="FFCC00"/>
                </a:solidFill>
              </a:rPr>
              <a:t>MVCE UKCB Steering Group Member</a:t>
            </a:r>
          </a:p>
          <a:p>
            <a:r>
              <a:rPr lang="en-GB" i="1" dirty="0" smtClean="0">
                <a:solidFill>
                  <a:srgbClr val="FFCC00"/>
                </a:solidFill>
              </a:rPr>
              <a:t>Green Radio Industrial </a:t>
            </a:r>
            <a:r>
              <a:rPr lang="en-GB" i="1" dirty="0" smtClean="0">
                <a:solidFill>
                  <a:srgbClr val="FFCC00"/>
                </a:solidFill>
              </a:rPr>
              <a:t>Chair</a:t>
            </a:r>
          </a:p>
          <a:p>
            <a:endParaRPr lang="en-GB" i="1" dirty="0" smtClean="0">
              <a:solidFill>
                <a:srgbClr val="FFCC00"/>
              </a:solidFill>
            </a:endParaRPr>
          </a:p>
          <a:p>
            <a:r>
              <a:rPr lang="en-GB" i="1" dirty="0" smtClean="0">
                <a:solidFill>
                  <a:srgbClr val="FFCC00"/>
                </a:solidFill>
              </a:rPr>
              <a:t>With thanks </a:t>
            </a:r>
            <a:r>
              <a:rPr lang="en-GB" i="1" dirty="0" smtClean="0">
                <a:solidFill>
                  <a:srgbClr val="FFCC00"/>
                </a:solidFill>
              </a:rPr>
              <a:t>to Dr. Cheng-Xiang Wang </a:t>
            </a:r>
            <a:r>
              <a:rPr lang="en-GB" i="1" dirty="0" smtClean="0">
                <a:solidFill>
                  <a:srgbClr val="FFCC00"/>
                </a:solidFill>
              </a:rPr>
              <a:t>of </a:t>
            </a:r>
            <a:r>
              <a:rPr lang="en-GB" i="1" dirty="0" err="1" smtClean="0">
                <a:solidFill>
                  <a:srgbClr val="FFCC00"/>
                </a:solidFill>
              </a:rPr>
              <a:t>Heriot</a:t>
            </a:r>
            <a:r>
              <a:rPr lang="en-GB" i="1" smtClean="0">
                <a:solidFill>
                  <a:srgbClr val="FFCC00"/>
                </a:solidFill>
              </a:rPr>
              <a:t>-Watt</a:t>
            </a:r>
          </a:p>
          <a:p>
            <a:r>
              <a:rPr lang="en-GB" u="sng" smtClean="0"/>
              <a:t>http</a:t>
            </a:r>
            <a:r>
              <a:rPr lang="en-GB" u="sng" dirty="0" smtClean="0"/>
              <a:t>://www.ukchinab4g.ac.uk/</a:t>
            </a:r>
            <a:endParaRPr lang="en-GB" i="1" dirty="0">
              <a:solidFill>
                <a:srgbClr val="FFCC00"/>
              </a:solidFill>
            </a:endParaRPr>
          </a:p>
          <a:p>
            <a:endParaRPr lang="en-GB" i="1" dirty="0">
              <a:solidFill>
                <a:srgbClr val="FFCC00"/>
              </a:solidFill>
            </a:endParaRPr>
          </a:p>
        </p:txBody>
      </p:sp>
      <p:sp>
        <p:nvSpPr>
          <p:cNvPr id="10247" name="TextBox 6"/>
          <p:cNvSpPr txBox="1">
            <a:spLocks noChangeArrowheads="1"/>
          </p:cNvSpPr>
          <p:nvPr/>
        </p:nvSpPr>
        <p:spPr bwMode="auto">
          <a:xfrm>
            <a:off x="9286876" y="6326188"/>
            <a:ext cx="541735" cy="246221"/>
          </a:xfrm>
          <a:prstGeom prst="rect">
            <a:avLst/>
          </a:prstGeom>
          <a:noFill/>
          <a:ln w="9525">
            <a:noFill/>
            <a:miter lim="800000"/>
            <a:headEnd/>
            <a:tailEnd/>
          </a:ln>
        </p:spPr>
        <p:txBody>
          <a:bodyPr>
            <a:spAutoFit/>
          </a:bodyPr>
          <a:lstStyle/>
          <a:p>
            <a:r>
              <a:rPr lang="en-GB" sz="1000" dirty="0" smtClean="0"/>
              <a:t>V0.1</a:t>
            </a:r>
            <a:endParaRPr lang="en-GB" sz="1000" dirty="0"/>
          </a:p>
        </p:txBody>
      </p:sp>
      <p:pic>
        <p:nvPicPr>
          <p:cNvPr id="96258" name="Picture 2"/>
          <p:cNvPicPr>
            <a:picLocks noChangeAspect="1" noChangeArrowheads="1"/>
          </p:cNvPicPr>
          <p:nvPr/>
        </p:nvPicPr>
        <p:blipFill>
          <a:blip r:embed="rId4"/>
          <a:srcRect/>
          <a:stretch>
            <a:fillRect/>
          </a:stretch>
        </p:blipFill>
        <p:spPr bwMode="auto">
          <a:xfrm>
            <a:off x="5673080" y="4509120"/>
            <a:ext cx="1087388" cy="281732"/>
          </a:xfrm>
          <a:prstGeom prst="rect">
            <a:avLst/>
          </a:prstGeom>
          <a:noFill/>
          <a:ln w="12700" cap="flat" cmpd="sng">
            <a:noFill/>
            <a:prstDash val="solid"/>
            <a:miter lim="800000"/>
            <a:headEnd type="none" w="sm" len="sm"/>
            <a:tailEnd type="none" w="sm" len="sm"/>
          </a:ln>
        </p:spPr>
      </p:pic>
      <p:pic>
        <p:nvPicPr>
          <p:cNvPr id="9" name="Picture 12" descr="VCE logo+tagline(300dpi).jpg"/>
          <p:cNvPicPr>
            <a:picLocks noChangeAspect="1"/>
          </p:cNvPicPr>
          <p:nvPr/>
        </p:nvPicPr>
        <p:blipFill>
          <a:blip r:embed="rId5"/>
          <a:srcRect/>
          <a:stretch>
            <a:fillRect/>
          </a:stretch>
        </p:blipFill>
        <p:spPr bwMode="auto">
          <a:xfrm>
            <a:off x="5241032" y="548679"/>
            <a:ext cx="1440160" cy="697341"/>
          </a:xfrm>
          <a:prstGeom prst="rect">
            <a:avLst/>
          </a:prstGeom>
          <a:noFill/>
          <a:ln w="9525">
            <a:noFill/>
            <a:miter lim="800000"/>
            <a:headEnd/>
            <a:tailEnd/>
          </a:ln>
        </p:spPr>
      </p:pic>
      <p:grpSp>
        <p:nvGrpSpPr>
          <p:cNvPr id="10" name="Group 9"/>
          <p:cNvGrpSpPr/>
          <p:nvPr/>
        </p:nvGrpSpPr>
        <p:grpSpPr>
          <a:xfrm>
            <a:off x="6753200" y="548680"/>
            <a:ext cx="2004814" cy="432048"/>
            <a:chOff x="92075" y="6264275"/>
            <a:chExt cx="2004814" cy="432048"/>
          </a:xfrm>
        </p:grpSpPr>
        <p:pic>
          <p:nvPicPr>
            <p:cNvPr id="11" name="Picture 41" descr="rcuk-120a"/>
            <p:cNvPicPr>
              <a:picLocks noChangeAspect="1" noChangeArrowheads="1"/>
            </p:cNvPicPr>
            <p:nvPr/>
          </p:nvPicPr>
          <p:blipFill>
            <a:blip r:embed="rId6"/>
            <a:srcRect/>
            <a:stretch>
              <a:fillRect/>
            </a:stretch>
          </p:blipFill>
          <p:spPr bwMode="auto">
            <a:xfrm>
              <a:off x="92075" y="6264275"/>
              <a:ext cx="990600" cy="404813"/>
            </a:xfrm>
            <a:prstGeom prst="rect">
              <a:avLst/>
            </a:prstGeom>
            <a:noFill/>
            <a:ln w="9525">
              <a:noFill/>
              <a:miter lim="800000"/>
              <a:headEnd/>
              <a:tailEnd/>
            </a:ln>
          </p:spPr>
        </p:pic>
        <p:pic>
          <p:nvPicPr>
            <p:cNvPr id="12" name="Picture 42" descr="rcuk-120b"/>
            <p:cNvPicPr>
              <a:picLocks noChangeAspect="1" noChangeArrowheads="1"/>
            </p:cNvPicPr>
            <p:nvPr/>
          </p:nvPicPr>
          <p:blipFill>
            <a:blip r:embed="rId7"/>
            <a:srcRect/>
            <a:stretch>
              <a:fillRect/>
            </a:stretch>
          </p:blipFill>
          <p:spPr bwMode="auto">
            <a:xfrm>
              <a:off x="668139" y="6264275"/>
              <a:ext cx="1428750" cy="432048"/>
            </a:xfrm>
            <a:prstGeom prst="rect">
              <a:avLst/>
            </a:prstGeom>
            <a:noFill/>
            <a:ln w="9525">
              <a:noFill/>
              <a:miter lim="800000"/>
              <a:headEnd/>
              <a:tailEnd/>
            </a:ln>
          </p:spPr>
        </p:pic>
      </p:grpSp>
      <p:pic>
        <p:nvPicPr>
          <p:cNvPr id="13" name="Picture 44" descr="O:\web\research_groups\sip\uc4g\index_files\image003.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329264" y="908720"/>
            <a:ext cx="796925" cy="762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496616" y="0"/>
            <a:ext cx="7200800" cy="685800"/>
          </a:xfrm>
        </p:spPr>
        <p:txBody>
          <a:bodyPr/>
          <a:lstStyle/>
          <a:p>
            <a:r>
              <a:rPr lang="en-GB" sz="2400" dirty="0" smtClean="0"/>
              <a:t>High common interest in the area of Green Technologies in the UK and China</a:t>
            </a:r>
          </a:p>
        </p:txBody>
      </p:sp>
      <p:sp>
        <p:nvSpPr>
          <p:cNvPr id="18434" name="Content Placeholder 2"/>
          <p:cNvSpPr>
            <a:spLocks noGrp="1"/>
          </p:cNvSpPr>
          <p:nvPr>
            <p:ph idx="1"/>
          </p:nvPr>
        </p:nvSpPr>
        <p:spPr>
          <a:xfrm>
            <a:off x="4520952" y="1268760"/>
            <a:ext cx="5184576" cy="2304256"/>
          </a:xfrm>
        </p:spPr>
        <p:txBody>
          <a:bodyPr/>
          <a:lstStyle/>
          <a:p>
            <a:pPr>
              <a:buFont typeface="Arial" pitchFamily="34" charset="0"/>
              <a:buChar char="•"/>
            </a:pPr>
            <a:r>
              <a:rPr lang="en-GB" sz="2400" dirty="0" smtClean="0"/>
              <a:t>2009: Tour of Universities and Industrial partners, Green Radio was clearly a common interest.</a:t>
            </a:r>
          </a:p>
          <a:p>
            <a:pPr>
              <a:buFont typeface="Arial" pitchFamily="34" charset="0"/>
              <a:buChar char="•"/>
            </a:pPr>
            <a:endParaRPr lang="en-GB" sz="2400" dirty="0" smtClean="0"/>
          </a:p>
          <a:p>
            <a:pPr>
              <a:buFont typeface="Arial" pitchFamily="34" charset="0"/>
              <a:buChar char="•"/>
            </a:pPr>
            <a:r>
              <a:rPr lang="en-GB" sz="2400" dirty="0" smtClean="0"/>
              <a:t>2010: Green Communications Leadership Forum at Huawei, Shanghai</a:t>
            </a:r>
          </a:p>
          <a:p>
            <a:pPr>
              <a:buFont typeface="Arial" pitchFamily="34" charset="0"/>
              <a:buChar char="•"/>
            </a:pPr>
            <a:endParaRPr lang="en-GB" sz="2400" dirty="0" smtClean="0"/>
          </a:p>
          <a:p>
            <a:pPr>
              <a:buFont typeface="Arial" pitchFamily="34" charset="0"/>
              <a:buChar char="•"/>
            </a:pPr>
            <a:r>
              <a:rPr lang="en-GB" sz="2400" dirty="0" smtClean="0"/>
              <a:t>Continues to seed engagement opportunities in partnership with UKTI</a:t>
            </a:r>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pPr>
              <a:buFont typeface="Arial" pitchFamily="34" charset="0"/>
              <a:buChar char="•"/>
            </a:pPr>
            <a:endParaRPr lang="en-GB" sz="2400" dirty="0" smtClean="0"/>
          </a:p>
          <a:p>
            <a:endParaRPr lang="en-GB" sz="2400" dirty="0" smtClean="0"/>
          </a:p>
        </p:txBody>
      </p:sp>
      <p:grpSp>
        <p:nvGrpSpPr>
          <p:cNvPr id="4" name="Group 3"/>
          <p:cNvGrpSpPr/>
          <p:nvPr/>
        </p:nvGrpSpPr>
        <p:grpSpPr>
          <a:xfrm>
            <a:off x="7041232" y="6309320"/>
            <a:ext cx="2004814" cy="432048"/>
            <a:chOff x="92075" y="6264275"/>
            <a:chExt cx="2004814" cy="432048"/>
          </a:xfrm>
        </p:grpSpPr>
        <p:pic>
          <p:nvPicPr>
            <p:cNvPr id="5" name="Picture 41" descr="rcuk-120a"/>
            <p:cNvPicPr>
              <a:picLocks noChangeAspect="1" noChangeArrowheads="1"/>
            </p:cNvPicPr>
            <p:nvPr/>
          </p:nvPicPr>
          <p:blipFill>
            <a:blip r:embed="rId2"/>
            <a:srcRect/>
            <a:stretch>
              <a:fillRect/>
            </a:stretch>
          </p:blipFill>
          <p:spPr bwMode="auto">
            <a:xfrm>
              <a:off x="92075" y="6264275"/>
              <a:ext cx="990600" cy="404813"/>
            </a:xfrm>
            <a:prstGeom prst="rect">
              <a:avLst/>
            </a:prstGeom>
            <a:noFill/>
            <a:ln w="9525">
              <a:noFill/>
              <a:miter lim="800000"/>
              <a:headEnd/>
              <a:tailEnd/>
            </a:ln>
          </p:spPr>
        </p:pic>
        <p:pic>
          <p:nvPicPr>
            <p:cNvPr id="6" name="Picture 42" descr="rcuk-120b"/>
            <p:cNvPicPr>
              <a:picLocks noChangeAspect="1" noChangeArrowheads="1"/>
            </p:cNvPicPr>
            <p:nvPr/>
          </p:nvPicPr>
          <p:blipFill>
            <a:blip r:embed="rId3"/>
            <a:srcRect/>
            <a:stretch>
              <a:fillRect/>
            </a:stretch>
          </p:blipFill>
          <p:spPr bwMode="auto">
            <a:xfrm>
              <a:off x="668139" y="6264275"/>
              <a:ext cx="1428750" cy="432048"/>
            </a:xfrm>
            <a:prstGeom prst="rect">
              <a:avLst/>
            </a:prstGeom>
            <a:noFill/>
            <a:ln w="9525">
              <a:noFill/>
              <a:miter lim="800000"/>
              <a:headEnd/>
              <a:tailEnd/>
            </a:ln>
          </p:spPr>
        </p:pic>
      </p:grpSp>
      <p:pic>
        <p:nvPicPr>
          <p:cNvPr id="7" name="Picture 44" descr="O:\web\research_groups\sip\uc4g\index_files\image003.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109075" y="6096000"/>
            <a:ext cx="796925" cy="762000"/>
          </a:xfrm>
          <a:prstGeom prst="rect">
            <a:avLst/>
          </a:prstGeom>
          <a:noFill/>
          <a:ln w="9525">
            <a:noFill/>
            <a:miter lim="800000"/>
            <a:headEnd/>
            <a:tailEnd/>
          </a:ln>
        </p:spPr>
      </p:pic>
      <p:pic>
        <p:nvPicPr>
          <p:cNvPr id="143361" name="Picture 1"/>
          <p:cNvPicPr>
            <a:picLocks noChangeAspect="1" noChangeArrowheads="1"/>
          </p:cNvPicPr>
          <p:nvPr/>
        </p:nvPicPr>
        <p:blipFill>
          <a:blip r:embed="rId5"/>
          <a:srcRect/>
          <a:stretch>
            <a:fillRect/>
          </a:stretch>
        </p:blipFill>
        <p:spPr bwMode="auto">
          <a:xfrm>
            <a:off x="920552" y="1124744"/>
            <a:ext cx="2448272" cy="3448998"/>
          </a:xfrm>
          <a:prstGeom prst="rect">
            <a:avLst/>
          </a:prstGeom>
          <a:noFill/>
          <a:ln w="9525">
            <a:noFill/>
            <a:miter lim="800000"/>
            <a:headEnd/>
            <a:tailEnd/>
          </a:ln>
        </p:spPr>
      </p:pic>
      <p:pic>
        <p:nvPicPr>
          <p:cNvPr id="143362" name="Picture 2"/>
          <p:cNvPicPr>
            <a:picLocks noChangeAspect="1" noChangeArrowheads="1"/>
          </p:cNvPicPr>
          <p:nvPr/>
        </p:nvPicPr>
        <p:blipFill>
          <a:blip r:embed="rId6"/>
          <a:srcRect/>
          <a:stretch>
            <a:fillRect/>
          </a:stretch>
        </p:blipFill>
        <p:spPr bwMode="auto">
          <a:xfrm>
            <a:off x="272480" y="4149080"/>
            <a:ext cx="4488731" cy="1098841"/>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54000" y="53625"/>
            <a:ext cx="9334500" cy="1484415"/>
          </a:xfrm>
          <a:prstGeom prst="rect">
            <a:avLst/>
          </a:prstGeom>
          <a:noFill/>
          <a:ln w="9525">
            <a:noFill/>
            <a:miter lim="800000"/>
            <a:headEnd/>
            <a:tailEnd/>
          </a:ln>
        </p:spPr>
        <p:txBody>
          <a:bodyPr lIns="0" tIns="0" rIns="0" bIns="0"/>
          <a:lstStyle/>
          <a:p>
            <a:pPr marL="342900" indent="-342900">
              <a:defRPr/>
            </a:pPr>
            <a:r>
              <a:rPr kumimoji="0" lang="en-US" altLang="zh-CN" b="1" dirty="0">
                <a:solidFill>
                  <a:srgbClr val="0C479D"/>
                </a:solidFill>
                <a:cs typeface="+mn-cs"/>
              </a:rPr>
              <a:t>UK-China Science Bridges: </a:t>
            </a:r>
          </a:p>
          <a:p>
            <a:pPr marL="342900" indent="-342900">
              <a:defRPr/>
            </a:pPr>
            <a:r>
              <a:rPr kumimoji="0" lang="en-US" altLang="zh-CN" b="1" dirty="0">
                <a:solidFill>
                  <a:srgbClr val="0C479D"/>
                </a:solidFill>
                <a:cs typeface="+mn-cs"/>
              </a:rPr>
              <a:t>R&amp;D on (B)4G Wireless Mobile Communications (UC4G)</a:t>
            </a:r>
          </a:p>
          <a:p>
            <a:pPr marL="342900" indent="-342900">
              <a:defRPr/>
            </a:pPr>
            <a:r>
              <a:rPr lang="en-GB" kern="10" dirty="0">
                <a:ln w="19050">
                  <a:solidFill>
                    <a:srgbClr val="99CCFF"/>
                  </a:solidFill>
                  <a:round/>
                  <a:headEnd/>
                  <a:tailEnd/>
                </a:ln>
                <a:solidFill>
                  <a:srgbClr val="0066CC"/>
                </a:solidFill>
                <a:effectLst>
                  <a:outerShdw dist="35921" dir="2700000" algn="ctr" rotWithShape="0">
                    <a:srgbClr val="990000"/>
                  </a:outerShdw>
                </a:effectLst>
                <a:latin typeface="Impact"/>
                <a:cs typeface="+mn-cs"/>
              </a:rPr>
              <a:t>Project  Achievements</a:t>
            </a:r>
            <a:endParaRPr kumimoji="0" lang="en-US" altLang="zh-CN" b="1" dirty="0">
              <a:solidFill>
                <a:srgbClr val="0C479D"/>
              </a:solidFill>
              <a:cs typeface="+mn-cs"/>
            </a:endParaRPr>
          </a:p>
        </p:txBody>
      </p:sp>
      <p:sp>
        <p:nvSpPr>
          <p:cNvPr id="5" name="Rectangle 90"/>
          <p:cNvSpPr>
            <a:spLocks noChangeArrowheads="1"/>
          </p:cNvSpPr>
          <p:nvPr/>
        </p:nvSpPr>
        <p:spPr bwMode="auto">
          <a:xfrm>
            <a:off x="0" y="1196752"/>
            <a:ext cx="9677400" cy="4924425"/>
          </a:xfrm>
          <a:prstGeom prst="rect">
            <a:avLst/>
          </a:prstGeom>
          <a:noFill/>
          <a:ln w="9525">
            <a:noFill/>
            <a:miter lim="800000"/>
            <a:headEnd/>
            <a:tailEnd/>
          </a:ln>
        </p:spPr>
        <p:txBody>
          <a:bodyPr>
            <a:spAutoFit/>
          </a:bodyPr>
          <a:lstStyle/>
          <a:p>
            <a:pPr marL="342900" indent="-342900" algn="l">
              <a:buClr>
                <a:srgbClr val="0033CC"/>
              </a:buClr>
              <a:buFont typeface="Wingdings" pitchFamily="2" charset="2"/>
              <a:buChar char="§"/>
            </a:pPr>
            <a:r>
              <a:rPr kumimoji="0" lang="en-US" altLang="zh-CN" sz="2200" b="1" dirty="0">
                <a:solidFill>
                  <a:schemeClr val="bg1">
                    <a:lumMod val="10000"/>
                  </a:schemeClr>
                </a:solidFill>
              </a:rPr>
              <a:t>Overview:</a:t>
            </a:r>
          </a:p>
          <a:p>
            <a:pPr marL="800100" lvl="1" indent="-342900" algn="l">
              <a:spcBef>
                <a:spcPts val="300"/>
              </a:spcBef>
              <a:buClr>
                <a:srgbClr val="0033CC"/>
              </a:buClr>
              <a:buFont typeface="Arial" charset="0"/>
              <a:buChar char="•"/>
            </a:pPr>
            <a:r>
              <a:rPr kumimoji="0" lang="en-US" altLang="zh-CN" sz="2000" b="1" dirty="0">
                <a:solidFill>
                  <a:schemeClr val="bg1">
                    <a:lumMod val="10000"/>
                  </a:schemeClr>
                </a:solidFill>
              </a:rPr>
              <a:t>Aim: </a:t>
            </a:r>
            <a:r>
              <a:rPr kumimoji="0" lang="en-US" altLang="zh-CN" sz="2000" dirty="0">
                <a:solidFill>
                  <a:schemeClr val="bg1">
                    <a:lumMod val="10000"/>
                  </a:schemeClr>
                </a:solidFill>
              </a:rPr>
              <a:t>To create a </a:t>
            </a:r>
            <a:r>
              <a:rPr kumimoji="0" lang="en-US" altLang="zh-CN" sz="2000" i="1" dirty="0">
                <a:solidFill>
                  <a:schemeClr val="bg1">
                    <a:lumMod val="10000"/>
                  </a:schemeClr>
                </a:solidFill>
              </a:rPr>
              <a:t>UK-China Joint R&amp;D Centre for Future Wireless Communication Networks</a:t>
            </a:r>
            <a:r>
              <a:rPr kumimoji="0" lang="en-US" altLang="zh-CN" sz="2000" dirty="0">
                <a:solidFill>
                  <a:schemeClr val="bg1">
                    <a:lumMod val="10000"/>
                  </a:schemeClr>
                </a:solidFill>
              </a:rPr>
              <a:t>, enabling long-term sustainable collaboration between the UK and China</a:t>
            </a:r>
          </a:p>
          <a:p>
            <a:pPr marL="800100" lvl="1" indent="-342900" algn="l">
              <a:spcBef>
                <a:spcPts val="300"/>
              </a:spcBef>
              <a:buClr>
                <a:srgbClr val="0033CC"/>
              </a:buClr>
              <a:buFont typeface="Arial" charset="0"/>
              <a:buChar char="•"/>
            </a:pPr>
            <a:r>
              <a:rPr kumimoji="0" lang="en-US" altLang="zh-CN" sz="2000" b="1" dirty="0">
                <a:solidFill>
                  <a:schemeClr val="bg1">
                    <a:lumMod val="10000"/>
                  </a:schemeClr>
                </a:solidFill>
              </a:rPr>
              <a:t>Duration</a:t>
            </a:r>
            <a:r>
              <a:rPr kumimoji="0" lang="en-US" altLang="zh-CN" sz="2000" dirty="0">
                <a:solidFill>
                  <a:schemeClr val="bg1">
                    <a:lumMod val="10000"/>
                  </a:schemeClr>
                </a:solidFill>
              </a:rPr>
              <a:t>: 3 years (01/08/2009-31/07/2012) </a:t>
            </a:r>
          </a:p>
          <a:p>
            <a:pPr marL="800100" lvl="1" indent="-342900" algn="l">
              <a:spcBef>
                <a:spcPts val="300"/>
              </a:spcBef>
              <a:buClr>
                <a:srgbClr val="0033CC"/>
              </a:buClr>
              <a:buFont typeface="Arial" charset="0"/>
              <a:buChar char="•"/>
            </a:pPr>
            <a:r>
              <a:rPr kumimoji="0" lang="en-US" altLang="zh-CN" sz="2000" b="1" dirty="0">
                <a:solidFill>
                  <a:schemeClr val="bg1">
                    <a:lumMod val="10000"/>
                  </a:schemeClr>
                </a:solidFill>
              </a:rPr>
              <a:t>Funding</a:t>
            </a:r>
            <a:r>
              <a:rPr kumimoji="0" lang="en-US" altLang="zh-CN" sz="2000" dirty="0">
                <a:solidFill>
                  <a:schemeClr val="bg1">
                    <a:lumMod val="10000"/>
                  </a:schemeClr>
                </a:solidFill>
              </a:rPr>
              <a:t>:  £1,134,442 (</a:t>
            </a:r>
            <a:r>
              <a:rPr kumimoji="0" lang="en-US" altLang="zh-CN" sz="2000" dirty="0" err="1">
                <a:solidFill>
                  <a:schemeClr val="bg1">
                    <a:lumMod val="10000"/>
                  </a:schemeClr>
                </a:solidFill>
              </a:rPr>
              <a:t>fEC</a:t>
            </a:r>
            <a:r>
              <a:rPr kumimoji="0" lang="en-US" altLang="zh-CN" sz="2000" dirty="0">
                <a:solidFill>
                  <a:schemeClr val="bg1">
                    <a:lumMod val="10000"/>
                  </a:schemeClr>
                </a:solidFill>
              </a:rPr>
              <a:t>) or £907,554 (RC contribution)</a:t>
            </a:r>
          </a:p>
          <a:p>
            <a:pPr marL="800100" lvl="1" indent="-342900" algn="l">
              <a:spcBef>
                <a:spcPts val="300"/>
              </a:spcBef>
              <a:buClr>
                <a:srgbClr val="0033CC"/>
              </a:buClr>
              <a:buFont typeface="Arial" charset="0"/>
              <a:buChar char="•"/>
            </a:pPr>
            <a:r>
              <a:rPr kumimoji="0" lang="en-US" altLang="zh-CN" sz="2000" b="1" dirty="0">
                <a:solidFill>
                  <a:schemeClr val="bg1">
                    <a:lumMod val="10000"/>
                  </a:schemeClr>
                </a:solidFill>
              </a:rPr>
              <a:t>Collaboration Consortium</a:t>
            </a:r>
            <a:r>
              <a:rPr kumimoji="0" lang="en-US" altLang="zh-CN" sz="2000" dirty="0">
                <a:solidFill>
                  <a:schemeClr val="bg1">
                    <a:lumMod val="10000"/>
                  </a:schemeClr>
                </a:solidFill>
              </a:rPr>
              <a:t>: 17 universities and 7 companies</a:t>
            </a:r>
          </a:p>
          <a:p>
            <a:pPr marL="342900" indent="-342900" algn="just">
              <a:spcBef>
                <a:spcPts val="1200"/>
              </a:spcBef>
              <a:buClr>
                <a:schemeClr val="accent2"/>
              </a:buClr>
              <a:buSzPct val="100000"/>
              <a:buFont typeface="Wingdings" pitchFamily="2" charset="2"/>
              <a:buChar char="§"/>
            </a:pPr>
            <a:r>
              <a:rPr lang="en-US" sz="2200" b="1" dirty="0">
                <a:solidFill>
                  <a:schemeClr val="bg1">
                    <a:lumMod val="10000"/>
                  </a:schemeClr>
                </a:solidFill>
              </a:rPr>
              <a:t>Achievements Highlights:</a:t>
            </a:r>
          </a:p>
          <a:p>
            <a:pPr marL="800100" lvl="1" indent="-342900" algn="just">
              <a:spcBef>
                <a:spcPts val="300"/>
              </a:spcBef>
              <a:buClr>
                <a:schemeClr val="accent2"/>
              </a:buClr>
              <a:buSzPct val="100000"/>
              <a:buFont typeface="Arial" charset="0"/>
              <a:buChar char="•"/>
            </a:pPr>
            <a:r>
              <a:rPr lang="en-US" sz="2000" b="1" dirty="0">
                <a:solidFill>
                  <a:schemeClr val="bg1">
                    <a:lumMod val="10000"/>
                  </a:schemeClr>
                </a:solidFill>
              </a:rPr>
              <a:t>Publications</a:t>
            </a:r>
            <a:r>
              <a:rPr lang="en-US" sz="2000" dirty="0">
                <a:solidFill>
                  <a:schemeClr val="bg1">
                    <a:lumMod val="10000"/>
                  </a:schemeClr>
                </a:solidFill>
              </a:rPr>
              <a:t>: 17 journal papers and 16 conference papers including 3 best paper awards and 1 invited paper</a:t>
            </a:r>
          </a:p>
          <a:p>
            <a:pPr marL="800100" lvl="1" indent="-342900" algn="just">
              <a:spcBef>
                <a:spcPts val="300"/>
              </a:spcBef>
              <a:buClr>
                <a:schemeClr val="accent2"/>
              </a:buClr>
              <a:buSzPct val="100000"/>
              <a:buFont typeface="Arial" charset="0"/>
              <a:buChar char="•"/>
            </a:pPr>
            <a:r>
              <a:rPr lang="en-US" sz="2000" b="1" dirty="0">
                <a:solidFill>
                  <a:schemeClr val="bg1">
                    <a:lumMod val="10000"/>
                  </a:schemeClr>
                </a:solidFill>
              </a:rPr>
              <a:t>2 Joint patents</a:t>
            </a:r>
            <a:r>
              <a:rPr lang="en-US" sz="2000" dirty="0">
                <a:solidFill>
                  <a:schemeClr val="bg1">
                    <a:lumMod val="10000"/>
                  </a:schemeClr>
                </a:solidFill>
              </a:rPr>
              <a:t> (1 awarded, 1 in application); </a:t>
            </a:r>
            <a:r>
              <a:rPr lang="en-US" sz="2000" b="1" dirty="0">
                <a:solidFill>
                  <a:schemeClr val="bg1">
                    <a:lumMod val="10000"/>
                  </a:schemeClr>
                </a:solidFill>
              </a:rPr>
              <a:t>3 Joint projects</a:t>
            </a:r>
          </a:p>
          <a:p>
            <a:pPr marL="800100" lvl="1" indent="-342900" algn="just">
              <a:spcBef>
                <a:spcPts val="300"/>
              </a:spcBef>
              <a:buClr>
                <a:schemeClr val="accent2"/>
              </a:buClr>
              <a:buSzPct val="100000"/>
              <a:buFont typeface="Arial" charset="0"/>
              <a:buChar char="•"/>
            </a:pPr>
            <a:r>
              <a:rPr lang="en-US" sz="2000" dirty="0">
                <a:solidFill>
                  <a:schemeClr val="bg1">
                    <a:lumMod val="10000"/>
                  </a:schemeClr>
                </a:solidFill>
              </a:rPr>
              <a:t>28 UK-China visiting fellowships awarded; 6 Workshops</a:t>
            </a:r>
          </a:p>
          <a:p>
            <a:pPr marL="800100" lvl="1" indent="-342900" algn="just">
              <a:spcBef>
                <a:spcPts val="300"/>
              </a:spcBef>
              <a:buClr>
                <a:schemeClr val="accent2"/>
              </a:buClr>
              <a:buSzPct val="100000"/>
              <a:buFont typeface="Arial" charset="0"/>
              <a:buChar char="•"/>
            </a:pPr>
            <a:r>
              <a:rPr lang="en-US" sz="2000" dirty="0">
                <a:solidFill>
                  <a:schemeClr val="bg1">
                    <a:lumMod val="10000"/>
                  </a:schemeClr>
                </a:solidFill>
              </a:rPr>
              <a:t>Open-access UC4G wireless MIMO </a:t>
            </a:r>
            <a:r>
              <a:rPr lang="en-US" sz="2000" dirty="0" err="1">
                <a:solidFill>
                  <a:schemeClr val="bg1">
                    <a:lumMod val="10000"/>
                  </a:schemeClr>
                </a:solidFill>
              </a:rPr>
              <a:t>testbed</a:t>
            </a:r>
            <a:r>
              <a:rPr lang="en-US" sz="2000" dirty="0">
                <a:solidFill>
                  <a:schemeClr val="bg1">
                    <a:lumMod val="10000"/>
                  </a:schemeClr>
                </a:solidFill>
              </a:rPr>
              <a:t> (4 x 2); </a:t>
            </a:r>
            <a:r>
              <a:rPr lang="en-US" sz="2000" dirty="0" smtClean="0">
                <a:solidFill>
                  <a:schemeClr val="bg1">
                    <a:lumMod val="10000"/>
                  </a:schemeClr>
                </a:solidFill>
              </a:rPr>
              <a:t>ready to demonstrate </a:t>
            </a:r>
            <a:r>
              <a:rPr lang="en-US" sz="2000" dirty="0">
                <a:solidFill>
                  <a:schemeClr val="bg1">
                    <a:lumMod val="10000"/>
                  </a:schemeClr>
                </a:solidFill>
              </a:rPr>
              <a:t>Spatial Modulation techniques on the UC4G </a:t>
            </a:r>
            <a:r>
              <a:rPr lang="en-US" sz="2000" dirty="0" err="1" smtClean="0">
                <a:solidFill>
                  <a:schemeClr val="bg1">
                    <a:lumMod val="10000"/>
                  </a:schemeClr>
                </a:solidFill>
              </a:rPr>
              <a:t>testbed</a:t>
            </a:r>
            <a:endParaRPr kumimoji="0" lang="en-US" altLang="zh-CN" sz="2000" dirty="0">
              <a:solidFill>
                <a:schemeClr val="bg1">
                  <a:lumMod val="10000"/>
                </a:schemeClr>
              </a:solidFill>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224808" y="188640"/>
            <a:ext cx="4103688" cy="620712"/>
          </a:xfrm>
          <a:prstGeom prst="rect">
            <a:avLst/>
          </a:prstGeom>
          <a:noFill/>
          <a:ln w="9525">
            <a:noFill/>
            <a:round/>
            <a:headEnd/>
            <a:tailEnd/>
          </a:ln>
        </p:spPr>
        <p:txBody>
          <a:bodyPr lIns="90000" tIns="45000" rIns="90000" bIns="45000"/>
          <a:lstStyle/>
          <a:p>
            <a:pPr>
              <a:buClr>
                <a:srgbClr val="000000"/>
              </a:buClr>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800" b="1" dirty="0">
                <a:solidFill>
                  <a:srgbClr val="0C479D"/>
                </a:solidFill>
              </a:rPr>
              <a:t>UC4G Achievements </a:t>
            </a:r>
          </a:p>
          <a:p>
            <a:pPr>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2800" b="1" dirty="0">
              <a:solidFill>
                <a:srgbClr val="0C479D"/>
              </a:solidFill>
            </a:endParaRPr>
          </a:p>
        </p:txBody>
      </p:sp>
      <p:sp>
        <p:nvSpPr>
          <p:cNvPr id="3075" name="Text Box 5"/>
          <p:cNvSpPr txBox="1">
            <a:spLocks noChangeArrowheads="1"/>
          </p:cNvSpPr>
          <p:nvPr/>
        </p:nvSpPr>
        <p:spPr bwMode="auto">
          <a:xfrm>
            <a:off x="1136576" y="1124744"/>
            <a:ext cx="8568382" cy="4698082"/>
          </a:xfrm>
          <a:prstGeom prst="rect">
            <a:avLst/>
          </a:prstGeom>
          <a:noFill/>
          <a:ln w="9525">
            <a:noFill/>
            <a:round/>
            <a:headEnd/>
            <a:tailEnd/>
          </a:ln>
        </p:spPr>
        <p:txBody>
          <a:bodyPr lIns="0" tIns="0" rIns="0" bIns="0"/>
          <a:lstStyle/>
          <a:p>
            <a:pPr marL="341313" indent="-341313" algn="just">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bg1">
                    <a:lumMod val="10000"/>
                  </a:schemeClr>
                </a:solidFill>
              </a:rPr>
              <a:t>Joint Patents:</a:t>
            </a:r>
          </a:p>
          <a:p>
            <a:pPr marL="798513" lvl="1" indent="-341313" algn="just">
              <a:spcBef>
                <a:spcPts val="3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E" sz="1600" dirty="0">
                <a:solidFill>
                  <a:schemeClr val="bg1">
                    <a:lumMod val="10000"/>
                  </a:schemeClr>
                </a:solidFill>
              </a:rPr>
              <a:t>H. Haas, R. </a:t>
            </a:r>
            <a:r>
              <a:rPr lang="en-IE" sz="1600" dirty="0" err="1">
                <a:solidFill>
                  <a:schemeClr val="bg1">
                    <a:lumMod val="10000"/>
                  </a:schemeClr>
                </a:solidFill>
              </a:rPr>
              <a:t>Mesleh</a:t>
            </a:r>
            <a:r>
              <a:rPr lang="en-IE" sz="1600" dirty="0">
                <a:solidFill>
                  <a:schemeClr val="bg1">
                    <a:lumMod val="10000"/>
                  </a:schemeClr>
                </a:solidFill>
              </a:rPr>
              <a:t>, I. Stefan, and P. M. Grant, "A method and system of enhanced performance in communication systems," international publication number: WO 2010/094960 A1</a:t>
            </a:r>
            <a:endParaRPr lang="en-US" sz="1600" dirty="0">
              <a:solidFill>
                <a:schemeClr val="bg1">
                  <a:lumMod val="10000"/>
                </a:schemeClr>
              </a:solidFill>
            </a:endParaRPr>
          </a:p>
          <a:p>
            <a:pPr marL="798513" lvl="1" indent="-341313" algn="just">
              <a:spcBef>
                <a:spcPts val="3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E" sz="1600" dirty="0">
                <a:solidFill>
                  <a:schemeClr val="bg1">
                    <a:lumMod val="10000"/>
                  </a:schemeClr>
                </a:solidFill>
              </a:rPr>
              <a:t>H.-J. Tang, K.-F. Tong, and W. Hong, “Low profile three-dimensional orthogonally polarized antennas,” international patent, in application.</a:t>
            </a:r>
          </a:p>
          <a:p>
            <a:pPr marL="341313" indent="-341313" algn="just">
              <a:spcBef>
                <a:spcPts val="1200"/>
              </a:spcBef>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chemeClr val="bg1">
                    <a:lumMod val="10000"/>
                  </a:schemeClr>
                </a:solidFill>
              </a:rPr>
              <a:t>Joint Projects:</a:t>
            </a:r>
          </a:p>
          <a:p>
            <a:pPr marL="798513" lvl="1" indent="-341313" algn="just">
              <a:spcBef>
                <a:spcPts val="3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E" sz="1600" dirty="0" err="1">
                <a:solidFill>
                  <a:schemeClr val="bg1">
                    <a:lumMod val="10000"/>
                  </a:schemeClr>
                </a:solidFill>
              </a:rPr>
              <a:t>Heriot</a:t>
            </a:r>
            <a:r>
              <a:rPr lang="en-IE" sz="1600" dirty="0">
                <a:solidFill>
                  <a:schemeClr val="bg1">
                    <a:lumMod val="10000"/>
                  </a:schemeClr>
                </a:solidFill>
              </a:rPr>
              <a:t>-Watt University, “Realistic MIMO Channel Models for 3GPP LTE and IMT-Advanced,” Supported by Huawei Technologies, £114,968.00, 02/05/2011-01/05/2012.</a:t>
            </a:r>
          </a:p>
          <a:p>
            <a:pPr marL="798513" lvl="1" indent="-341313" algn="just">
              <a:spcBef>
                <a:spcPts val="3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E" sz="1600" dirty="0" err="1">
                <a:solidFill>
                  <a:schemeClr val="bg1">
                    <a:lumMod val="10000"/>
                  </a:schemeClr>
                </a:solidFill>
              </a:rPr>
              <a:t>Datang</a:t>
            </a:r>
            <a:r>
              <a:rPr lang="en-IE" sz="1600" dirty="0">
                <a:solidFill>
                  <a:schemeClr val="bg1">
                    <a:lumMod val="10000"/>
                  </a:schemeClr>
                </a:solidFill>
              </a:rPr>
              <a:t> Telecom, Beijing University of Post and Telecommunications, and University of Surrey, “Cognitive Radio Research Based on TD and Evolutionary Technologies,” Supported by the Ministry of Science and Technology (MOST), China, RMB 5.5 million, 2010-2013.</a:t>
            </a:r>
          </a:p>
          <a:p>
            <a:pPr marL="798513" lvl="1" indent="-341313" algn="just">
              <a:spcBef>
                <a:spcPts val="3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E" sz="1600" dirty="0">
                <a:solidFill>
                  <a:schemeClr val="bg1">
                    <a:lumMod val="10000"/>
                  </a:schemeClr>
                </a:solidFill>
              </a:rPr>
              <a:t>Shanghai Research Centre for Wireless Communications (</a:t>
            </a:r>
            <a:r>
              <a:rPr lang="en-IE" sz="1600" dirty="0" err="1">
                <a:solidFill>
                  <a:schemeClr val="bg1">
                    <a:lumMod val="10000"/>
                  </a:schemeClr>
                </a:solidFill>
              </a:rPr>
              <a:t>WiCO</a:t>
            </a:r>
            <a:r>
              <a:rPr lang="en-IE" sz="1600" dirty="0">
                <a:solidFill>
                  <a:schemeClr val="bg1">
                    <a:lumMod val="10000"/>
                  </a:schemeClr>
                </a:solidFill>
              </a:rPr>
              <a:t>), University College London (UCL), and British Telecom (BT), “Analysis, Modelling and Demonstration of Future Wireless Broadband Traffic and LTE-TDD Relay Technologies,” Supported by the Ministry of Science and Technology (MOST), China, RMB 5.03 million, 1/12/2008-30/11/2011</a:t>
            </a:r>
            <a:endParaRPr lang="en-US" sz="1600" dirty="0">
              <a:solidFill>
                <a:schemeClr val="bg1">
                  <a:lumMod val="10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288704" y="115888"/>
            <a:ext cx="5328592" cy="620712"/>
          </a:xfrm>
          <a:prstGeom prst="rect">
            <a:avLst/>
          </a:prstGeom>
          <a:noFill/>
          <a:ln w="9525">
            <a:noFill/>
            <a:round/>
            <a:headEnd/>
            <a:tailEnd/>
          </a:ln>
        </p:spPr>
        <p:txBody>
          <a:bodyPr lIns="90000" tIns="45000" rIns="90000" bIns="45000"/>
          <a:lstStyle/>
          <a:p>
            <a:pPr>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400" b="1" dirty="0">
                <a:solidFill>
                  <a:srgbClr val="0C479D"/>
                </a:solidFill>
              </a:rPr>
              <a:t>UC4G Wireless MIMO </a:t>
            </a:r>
            <a:r>
              <a:rPr lang="en-US" sz="2400" b="1" dirty="0" err="1">
                <a:solidFill>
                  <a:srgbClr val="0C479D"/>
                </a:solidFill>
              </a:rPr>
              <a:t>Testbed</a:t>
            </a:r>
            <a:r>
              <a:rPr lang="en-US" sz="2400" b="1" dirty="0">
                <a:solidFill>
                  <a:srgbClr val="0C479D"/>
                </a:solidFill>
              </a:rPr>
              <a:t> (1/2)</a:t>
            </a:r>
          </a:p>
          <a:p>
            <a:pPr>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2400" b="1" dirty="0">
              <a:solidFill>
                <a:srgbClr val="0C479D"/>
              </a:solidFill>
            </a:endParaRPr>
          </a:p>
        </p:txBody>
      </p:sp>
      <p:pic>
        <p:nvPicPr>
          <p:cNvPr id="4099" name="Picture 4"/>
          <p:cNvPicPr>
            <a:picLocks noChangeAspect="1" noChangeArrowheads="1"/>
          </p:cNvPicPr>
          <p:nvPr/>
        </p:nvPicPr>
        <p:blipFill>
          <a:blip r:embed="rId3"/>
          <a:srcRect/>
          <a:stretch>
            <a:fillRect/>
          </a:stretch>
        </p:blipFill>
        <p:spPr bwMode="auto">
          <a:xfrm>
            <a:off x="5457056" y="764704"/>
            <a:ext cx="3959870" cy="2262585"/>
          </a:xfrm>
          <a:prstGeom prst="rect">
            <a:avLst/>
          </a:prstGeom>
          <a:noFill/>
          <a:ln w="9525">
            <a:noFill/>
            <a:round/>
            <a:headEnd/>
            <a:tailEnd/>
          </a:ln>
        </p:spPr>
      </p:pic>
      <p:sp>
        <p:nvSpPr>
          <p:cNvPr id="4100" name="Text Box 5"/>
          <p:cNvSpPr txBox="1">
            <a:spLocks noChangeArrowheads="1"/>
          </p:cNvSpPr>
          <p:nvPr/>
        </p:nvSpPr>
        <p:spPr bwMode="auto">
          <a:xfrm>
            <a:off x="5081464" y="2996952"/>
            <a:ext cx="4824536" cy="2520280"/>
          </a:xfrm>
          <a:prstGeom prst="rect">
            <a:avLst/>
          </a:prstGeom>
          <a:noFill/>
          <a:ln w="9525">
            <a:noFill/>
            <a:round/>
            <a:headEnd/>
            <a:tailEnd/>
          </a:ln>
        </p:spPr>
        <p:txBody>
          <a:bodyPr lIns="0" tIns="0" rIns="0" bIns="0"/>
          <a:lstStyle/>
          <a:p>
            <a:pPr marL="341313" indent="-341313" algn="l">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a:t>Current capabilities/demos:</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bg1">
                    <a:lumMod val="10000"/>
                  </a:schemeClr>
                </a:solidFill>
              </a:rPr>
              <a:t>Offline ‘Spatial Modulation’ system</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bg1">
                    <a:lumMod val="10000"/>
                  </a:schemeClr>
                </a:solidFill>
              </a:rPr>
              <a:t>Offline 4 x 2 MIMO-LTE system</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bg1">
                    <a:lumMod val="10000"/>
                  </a:schemeClr>
                </a:solidFill>
              </a:rPr>
              <a:t>Real-time simplex SISO-WLAN system</a:t>
            </a:r>
          </a:p>
          <a:p>
            <a:pPr marL="341313" indent="-341313" algn="l">
              <a:spcBef>
                <a:spcPts val="1200"/>
              </a:spcBef>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t>Developing</a:t>
            </a:r>
            <a:r>
              <a:rPr lang="en-US" sz="2000" b="1" dirty="0"/>
              <a:t>:</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bg1">
                    <a:lumMod val="10000"/>
                  </a:schemeClr>
                </a:solidFill>
              </a:rPr>
              <a:t>Novel ‘Spatial Modulation’  techniques </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bg1">
                    <a:lumMod val="10000"/>
                  </a:schemeClr>
                </a:solidFill>
              </a:rPr>
              <a:t>Channel emulator</a:t>
            </a:r>
          </a:p>
        </p:txBody>
      </p:sp>
      <p:sp>
        <p:nvSpPr>
          <p:cNvPr id="4102" name="Text Box 5"/>
          <p:cNvSpPr txBox="1">
            <a:spLocks noChangeArrowheads="1"/>
          </p:cNvSpPr>
          <p:nvPr/>
        </p:nvSpPr>
        <p:spPr bwMode="auto">
          <a:xfrm>
            <a:off x="128464" y="908720"/>
            <a:ext cx="4772025" cy="4320480"/>
          </a:xfrm>
          <a:prstGeom prst="rect">
            <a:avLst/>
          </a:prstGeom>
          <a:noFill/>
          <a:ln w="9525">
            <a:noFill/>
            <a:round/>
            <a:headEnd/>
            <a:tailEnd/>
          </a:ln>
        </p:spPr>
        <p:txBody>
          <a:bodyPr lIns="0" tIns="0" rIns="0" bIns="0"/>
          <a:lstStyle/>
          <a:p>
            <a:pPr marL="341313" indent="-341313" algn="just">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t>Hardware specifics (NI PXI products):</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chemeClr val="bg1">
                    <a:lumMod val="10000"/>
                  </a:schemeClr>
                </a:solidFill>
              </a:rPr>
              <a:t>Tx</a:t>
            </a:r>
            <a:r>
              <a:rPr lang="en-US" dirty="0">
                <a:solidFill>
                  <a:schemeClr val="bg1">
                    <a:lumMod val="10000"/>
                  </a:schemeClr>
                </a:solidFill>
              </a:rPr>
              <a:t> → Right-hand side – 4 RF chains</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Rx → Left-hand side – 2 RF chains</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Hard-drive array (RAID)→ Extreme left-hand side: 6 TBs memory</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chemeClr val="bg1">
                    <a:lumMod val="10000"/>
                  </a:schemeClr>
                </a:solidFill>
              </a:rPr>
              <a:t>Tx</a:t>
            </a:r>
            <a:r>
              <a:rPr lang="en-US" dirty="0">
                <a:solidFill>
                  <a:schemeClr val="bg1">
                    <a:lumMod val="10000"/>
                  </a:schemeClr>
                </a:solidFill>
              </a:rPr>
              <a:t> frequency range (85 MHz – 6.6 GHz)</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Rx frequency range (10 MHz – 6.6 GHz)</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chemeClr val="bg1">
                    <a:lumMod val="10000"/>
                  </a:schemeClr>
                </a:solidFill>
              </a:rPr>
              <a:t>Tx</a:t>
            </a:r>
            <a:r>
              <a:rPr lang="en-US" dirty="0">
                <a:solidFill>
                  <a:schemeClr val="bg1">
                    <a:lumMod val="10000"/>
                  </a:schemeClr>
                </a:solidFill>
              </a:rPr>
              <a:t> RF bandwidth: 100 MHz</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Rx bandwidth (3dB): 50 MHz</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Embedded FPGA (Xilinx </a:t>
            </a:r>
            <a:r>
              <a:rPr lang="en-US" dirty="0" err="1">
                <a:solidFill>
                  <a:schemeClr val="bg1">
                    <a:lumMod val="10000"/>
                  </a:schemeClr>
                </a:solidFill>
              </a:rPr>
              <a:t>Virtex</a:t>
            </a:r>
            <a:r>
              <a:rPr lang="en-US" dirty="0">
                <a:solidFill>
                  <a:schemeClr val="bg1">
                    <a:lumMod val="10000"/>
                  </a:schemeClr>
                </a:solidFill>
              </a:rPr>
              <a:t> 5) at the </a:t>
            </a:r>
            <a:r>
              <a:rPr lang="en-US" dirty="0" err="1">
                <a:solidFill>
                  <a:schemeClr val="bg1">
                    <a:lumMod val="10000"/>
                  </a:schemeClr>
                </a:solidFill>
              </a:rPr>
              <a:t>Tx</a:t>
            </a:r>
            <a:r>
              <a:rPr lang="en-US" dirty="0">
                <a:solidFill>
                  <a:schemeClr val="bg1">
                    <a:lumMod val="10000"/>
                  </a:schemeClr>
                </a:solidFill>
              </a:rPr>
              <a:t> &amp; Rx for real-time signal processing</a:t>
            </a:r>
          </a:p>
          <a:p>
            <a:pPr marL="798513" lvl="1" indent="-341313" algn="just">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bg1">
                    <a:lumMod val="10000"/>
                  </a:schemeClr>
                </a:solidFill>
              </a:rPr>
              <a:t>Embedded PCs at the </a:t>
            </a:r>
            <a:r>
              <a:rPr lang="en-US" dirty="0" err="1">
                <a:solidFill>
                  <a:schemeClr val="bg1">
                    <a:lumMod val="10000"/>
                  </a:schemeClr>
                </a:solidFill>
              </a:rPr>
              <a:t>Tx</a:t>
            </a:r>
            <a:r>
              <a:rPr lang="en-US" dirty="0">
                <a:solidFill>
                  <a:schemeClr val="bg1">
                    <a:lumMod val="10000"/>
                  </a:schemeClr>
                </a:solidFill>
              </a:rPr>
              <a:t> &amp; Rx with Windows 7, </a:t>
            </a:r>
            <a:r>
              <a:rPr lang="en-US" dirty="0" err="1">
                <a:solidFill>
                  <a:schemeClr val="bg1">
                    <a:lumMod val="10000"/>
                  </a:schemeClr>
                </a:solidFill>
              </a:rPr>
              <a:t>LabView</a:t>
            </a:r>
            <a:r>
              <a:rPr lang="en-US" dirty="0">
                <a:solidFill>
                  <a:schemeClr val="bg1">
                    <a:lumMod val="10000"/>
                  </a:schemeClr>
                </a:solidFill>
              </a:rPr>
              <a:t> , </a:t>
            </a:r>
            <a:r>
              <a:rPr lang="en-US" dirty="0" err="1">
                <a:solidFill>
                  <a:schemeClr val="bg1">
                    <a:lumMod val="10000"/>
                  </a:schemeClr>
                </a:solidFill>
              </a:rPr>
              <a:t>Matlab</a:t>
            </a:r>
            <a:r>
              <a:rPr lang="en-US" dirty="0">
                <a:solidFill>
                  <a:schemeClr val="bg1">
                    <a:lumMod val="10000"/>
                  </a:schemeClr>
                </a:solidFill>
              </a:rPr>
              <a:t>, &amp; NI software</a:t>
            </a:r>
          </a:p>
        </p:txBody>
      </p:sp>
      <p:pic>
        <p:nvPicPr>
          <p:cNvPr id="178178" name="Picture 2"/>
          <p:cNvPicPr>
            <a:picLocks noChangeAspect="1" noChangeArrowheads="1"/>
          </p:cNvPicPr>
          <p:nvPr/>
        </p:nvPicPr>
        <p:blipFill>
          <a:blip r:embed="rId4"/>
          <a:srcRect/>
          <a:stretch>
            <a:fillRect/>
          </a:stretch>
        </p:blipFill>
        <p:spPr bwMode="auto">
          <a:xfrm>
            <a:off x="6393160" y="5589240"/>
            <a:ext cx="1500758" cy="435220"/>
          </a:xfrm>
          <a:prstGeom prst="rect">
            <a:avLst/>
          </a:prstGeom>
          <a:noFill/>
          <a:ln w="9525">
            <a:noFill/>
            <a:miter lim="800000"/>
            <a:headEnd/>
            <a:tailEnd/>
          </a:ln>
        </p:spPr>
      </p:pic>
      <p:pic>
        <p:nvPicPr>
          <p:cNvPr id="178179" name="Picture 3"/>
          <p:cNvPicPr>
            <a:picLocks noChangeAspect="1" noChangeArrowheads="1"/>
          </p:cNvPicPr>
          <p:nvPr/>
        </p:nvPicPr>
        <p:blipFill>
          <a:blip r:embed="rId5"/>
          <a:srcRect/>
          <a:stretch>
            <a:fillRect/>
          </a:stretch>
        </p:blipFill>
        <p:spPr bwMode="auto">
          <a:xfrm>
            <a:off x="5385048" y="5589240"/>
            <a:ext cx="906016" cy="690837"/>
          </a:xfrm>
          <a:prstGeom prst="rect">
            <a:avLst/>
          </a:prstGeom>
          <a:noFill/>
          <a:ln w="9525">
            <a:noFill/>
            <a:miter lim="800000"/>
            <a:headEnd/>
            <a:tailEnd/>
          </a:ln>
        </p:spPr>
      </p:pic>
      <p:pic>
        <p:nvPicPr>
          <p:cNvPr id="178180" name="Picture 4"/>
          <p:cNvPicPr>
            <a:picLocks noChangeAspect="1" noChangeArrowheads="1"/>
          </p:cNvPicPr>
          <p:nvPr/>
        </p:nvPicPr>
        <p:blipFill>
          <a:blip r:embed="rId6"/>
          <a:srcRect/>
          <a:stretch>
            <a:fillRect/>
          </a:stretch>
        </p:blipFill>
        <p:spPr bwMode="auto">
          <a:xfrm>
            <a:off x="7977336" y="5373216"/>
            <a:ext cx="827937" cy="83927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806450" y="115888"/>
            <a:ext cx="8250238" cy="620712"/>
          </a:xfrm>
          <a:prstGeom prst="rect">
            <a:avLst/>
          </a:prstGeom>
          <a:noFill/>
          <a:ln w="9525">
            <a:noFill/>
            <a:round/>
            <a:headEnd/>
            <a:tailEnd/>
          </a:ln>
        </p:spPr>
        <p:txBody>
          <a:bodyPr lIns="90000" tIns="45000" rIns="90000" bIns="45000"/>
          <a:lstStyle/>
          <a:p>
            <a:pPr>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b="1">
                <a:solidFill>
                  <a:srgbClr val="0C479D"/>
                </a:solidFill>
              </a:rPr>
              <a:t>UC4G Wireless MIMO Testbed (2/2)</a:t>
            </a:r>
          </a:p>
          <a:p>
            <a:pPr>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b="1">
              <a:solidFill>
                <a:srgbClr val="0C479D"/>
              </a:solidFill>
            </a:endParaRPr>
          </a:p>
        </p:txBody>
      </p:sp>
      <p:sp>
        <p:nvSpPr>
          <p:cNvPr id="5123" name="Title 6"/>
          <p:cNvSpPr>
            <a:spLocks noGrp="1"/>
          </p:cNvSpPr>
          <p:nvPr>
            <p:ph type="title"/>
          </p:nvPr>
        </p:nvSpPr>
        <p:spPr bwMode="auto">
          <a:xfrm>
            <a:off x="495300" y="1065213"/>
            <a:ext cx="8912225" cy="779462"/>
          </a:xfrm>
          <a:noFill/>
          <a:ln>
            <a:miter lim="800000"/>
            <a:headEnd/>
            <a:tailEnd/>
          </a:ln>
        </p:spPr>
        <p:txBody>
          <a:bodyPr vert="horz" wrap="square" lIns="91440" tIns="45720" rIns="91440" bIns="45720" numCol="1" anchor="t" anchorCtr="0" compatLnSpc="1">
            <a:prstTxWarp prst="textNoShape">
              <a:avLst/>
            </a:prstTxWarp>
          </a:bodyPr>
          <a:lstStyle/>
          <a:p>
            <a:r>
              <a:rPr lang="en-GB" smtClean="0"/>
              <a:t> </a:t>
            </a:r>
          </a:p>
        </p:txBody>
      </p:sp>
      <p:sp>
        <p:nvSpPr>
          <p:cNvPr id="5124" name="Text Box 5"/>
          <p:cNvSpPr txBox="1">
            <a:spLocks noChangeArrowheads="1"/>
          </p:cNvSpPr>
          <p:nvPr/>
        </p:nvSpPr>
        <p:spPr bwMode="auto">
          <a:xfrm>
            <a:off x="416496" y="836712"/>
            <a:ext cx="5025008" cy="5328592"/>
          </a:xfrm>
          <a:prstGeom prst="rect">
            <a:avLst/>
          </a:prstGeom>
          <a:noFill/>
          <a:ln w="9525">
            <a:noFill/>
            <a:round/>
            <a:headEnd/>
            <a:tailEnd/>
          </a:ln>
        </p:spPr>
        <p:txBody>
          <a:bodyPr lIns="0" tIns="0" rIns="0" bIns="0"/>
          <a:lstStyle/>
          <a:p>
            <a:pPr marL="341313" indent="-341313" algn="l">
              <a:spcBef>
                <a:spcPts val="800"/>
              </a:spcBef>
              <a:buClr>
                <a:schemeClr val="accent2"/>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smtClean="0">
                <a:solidFill>
                  <a:schemeClr val="bg1">
                    <a:lumMod val="10000"/>
                  </a:schemeClr>
                </a:solidFill>
              </a:rPr>
              <a:t>Claims for Spatial Modulation:</a:t>
            </a:r>
            <a:endParaRPr lang="en-US" sz="2200" b="1" dirty="0">
              <a:solidFill>
                <a:schemeClr val="bg1">
                  <a:lumMod val="10000"/>
                </a:schemeClr>
              </a:solidFill>
            </a:endParaRP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bg1">
                    <a:lumMod val="10000"/>
                  </a:schemeClr>
                </a:solidFill>
              </a:rPr>
              <a:t>A novel technique that </a:t>
            </a:r>
            <a:r>
              <a:rPr lang="en-US" sz="2000" dirty="0" err="1">
                <a:solidFill>
                  <a:schemeClr val="bg1">
                    <a:lumMod val="10000"/>
                  </a:schemeClr>
                </a:solidFill>
              </a:rPr>
              <a:t>utilises</a:t>
            </a:r>
            <a:r>
              <a:rPr lang="en-US" sz="2000" dirty="0">
                <a:solidFill>
                  <a:schemeClr val="bg1">
                    <a:lumMod val="10000"/>
                  </a:schemeClr>
                </a:solidFill>
              </a:rPr>
              <a:t> multiple–antenna transmission to </a:t>
            </a:r>
            <a:r>
              <a:rPr lang="en-US" sz="2000" dirty="0" err="1">
                <a:solidFill>
                  <a:schemeClr val="bg1">
                    <a:lumMod val="10000"/>
                  </a:schemeClr>
                </a:solidFill>
              </a:rPr>
              <a:t>realise</a:t>
            </a:r>
            <a:r>
              <a:rPr lang="en-US" sz="2000" dirty="0">
                <a:solidFill>
                  <a:schemeClr val="bg1">
                    <a:lumMod val="10000"/>
                  </a:schemeClr>
                </a:solidFill>
              </a:rPr>
              <a:t> an entirely new modulation concept</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bg1">
                    <a:lumMod val="10000"/>
                  </a:schemeClr>
                </a:solidFill>
              </a:rPr>
              <a:t>Only one </a:t>
            </a:r>
            <a:r>
              <a:rPr lang="en-US" sz="2000" dirty="0" err="1">
                <a:solidFill>
                  <a:schemeClr val="bg1">
                    <a:lumMod val="10000"/>
                  </a:schemeClr>
                </a:solidFill>
              </a:rPr>
              <a:t>Tx</a:t>
            </a:r>
            <a:r>
              <a:rPr lang="en-US" sz="2000" dirty="0">
                <a:solidFill>
                  <a:schemeClr val="bg1">
                    <a:lumMod val="10000"/>
                  </a:schemeClr>
                </a:solidFill>
              </a:rPr>
              <a:t> antenna is activated at a time: a ‘</a:t>
            </a:r>
            <a:r>
              <a:rPr lang="en-US" sz="2000" b="1" dirty="0">
                <a:solidFill>
                  <a:schemeClr val="bg1">
                    <a:lumMod val="10000"/>
                  </a:schemeClr>
                </a:solidFill>
              </a:rPr>
              <a:t>green</a:t>
            </a:r>
            <a:r>
              <a:rPr lang="en-US" sz="2000" dirty="0">
                <a:solidFill>
                  <a:schemeClr val="bg1">
                    <a:lumMod val="10000"/>
                  </a:schemeClr>
                </a:solidFill>
              </a:rPr>
              <a:t>’ MIMO solution</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bg1">
                    <a:lumMod val="10000"/>
                  </a:schemeClr>
                </a:solidFill>
              </a:rPr>
              <a:t>Better than existing MIMO techniques with low system complexity</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bg1">
                    <a:lumMod val="10000"/>
                  </a:schemeClr>
                </a:solidFill>
              </a:rPr>
              <a:t>Expected to be a key contender for physical layer techniques for B4G wireless communications standards</a:t>
            </a:r>
          </a:p>
          <a:p>
            <a:pPr marL="798513" lvl="1" indent="-341313" algn="l">
              <a:spcBef>
                <a:spcPts val="600"/>
              </a:spcBef>
              <a:buClr>
                <a:schemeClr val="accent2"/>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bg1">
                    <a:lumMod val="10000"/>
                  </a:schemeClr>
                </a:solidFill>
              </a:rPr>
              <a:t>The UC4G project has been the first to demonstrate this new technique experimentally.</a:t>
            </a:r>
          </a:p>
        </p:txBody>
      </p:sp>
      <p:pic>
        <p:nvPicPr>
          <p:cNvPr id="5125" name="Picture 2"/>
          <p:cNvPicPr>
            <a:picLocks noChangeAspect="1" noChangeArrowheads="1"/>
          </p:cNvPicPr>
          <p:nvPr/>
        </p:nvPicPr>
        <p:blipFill>
          <a:blip r:embed="rId3"/>
          <a:srcRect/>
          <a:stretch>
            <a:fillRect/>
          </a:stretch>
        </p:blipFill>
        <p:spPr bwMode="auto">
          <a:xfrm>
            <a:off x="5466735" y="980728"/>
            <a:ext cx="4323502" cy="417646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24" y="44624"/>
            <a:ext cx="6768752" cy="579338"/>
          </a:xfrm>
        </p:spPr>
        <p:txBody>
          <a:bodyPr/>
          <a:lstStyle/>
          <a:p>
            <a:r>
              <a:rPr lang="en-GB" sz="2400" dirty="0" smtClean="0"/>
              <a:t>Can we leverage assets towards 5G Proof of Concept activities?</a:t>
            </a:r>
            <a:endParaRPr lang="en-GB" sz="2400" dirty="0"/>
          </a:p>
        </p:txBody>
      </p:sp>
      <p:sp>
        <p:nvSpPr>
          <p:cNvPr id="3" name="Text Placeholder 2"/>
          <p:cNvSpPr>
            <a:spLocks noGrp="1"/>
          </p:cNvSpPr>
          <p:nvPr>
            <p:ph type="body" sz="half" idx="1"/>
          </p:nvPr>
        </p:nvSpPr>
        <p:spPr>
          <a:xfrm>
            <a:off x="1424608" y="692696"/>
            <a:ext cx="8352928" cy="5400600"/>
          </a:xfrm>
        </p:spPr>
        <p:txBody>
          <a:bodyPr/>
          <a:lstStyle/>
          <a:p>
            <a:pPr>
              <a:buFont typeface="Arial" pitchFamily="34" charset="0"/>
              <a:buChar char="•"/>
            </a:pPr>
            <a:r>
              <a:rPr lang="en-GB" sz="2400" dirty="0" smtClean="0"/>
              <a:t>Renewed interest in (massive) MIMO systems</a:t>
            </a:r>
          </a:p>
          <a:p>
            <a:pPr>
              <a:buFont typeface="Arial" pitchFamily="34" charset="0"/>
              <a:buChar char="•"/>
            </a:pPr>
            <a:r>
              <a:rPr lang="en-GB" sz="2400" dirty="0" smtClean="0"/>
              <a:t>Core6 visions discussions point to short comings in RF component and system solutions</a:t>
            </a:r>
          </a:p>
          <a:p>
            <a:pPr lvl="1">
              <a:buFont typeface="Arial" pitchFamily="34" charset="0"/>
              <a:buChar char="•"/>
            </a:pPr>
            <a:r>
              <a:rPr lang="en-GB" sz="1800" dirty="0" smtClean="0"/>
              <a:t>Renewed interest amongst stakeholders in VCE, KTN, Cambridge Wireless in seeking UK research in this technology domain</a:t>
            </a:r>
          </a:p>
          <a:p>
            <a:pPr>
              <a:buFont typeface="Arial" pitchFamily="34" charset="0"/>
              <a:buChar char="•"/>
            </a:pPr>
            <a:r>
              <a:rPr lang="en-GB" sz="2400" dirty="0" smtClean="0"/>
              <a:t>Consensus in the industry is balancing EE and SE characteristics of networks toward 2020 (early 5G) will be essential.</a:t>
            </a:r>
          </a:p>
          <a:p>
            <a:pPr>
              <a:buFont typeface="Arial" pitchFamily="34" charset="0"/>
              <a:buChar char="•"/>
            </a:pPr>
            <a:r>
              <a:rPr lang="en-GB" sz="2400" dirty="0" smtClean="0"/>
              <a:t>TD-LTE and FD-LTE now converged in the LTE-A era, full duplex solutions now being investigated to enable </a:t>
            </a:r>
            <a:r>
              <a:rPr lang="en-GB" sz="2400" dirty="0" err="1" smtClean="0"/>
              <a:t>BTSs</a:t>
            </a:r>
            <a:r>
              <a:rPr lang="en-GB" sz="2400" dirty="0" smtClean="0"/>
              <a:t> to increase system throughput</a:t>
            </a:r>
          </a:p>
          <a:p>
            <a:pPr lvl="1">
              <a:buFont typeface="Arial" pitchFamily="34" charset="0"/>
              <a:buChar char="•"/>
            </a:pPr>
            <a:r>
              <a:rPr lang="en-GB" sz="1800" dirty="0" smtClean="0"/>
              <a:t>Bristol (and others) have carried out research in these areas ~10years ago….it’s time to evaluate the capability of the open </a:t>
            </a:r>
            <a:r>
              <a:rPr lang="en-GB" sz="1800" dirty="0" err="1" smtClean="0"/>
              <a:t>testbed</a:t>
            </a:r>
            <a:r>
              <a:rPr lang="en-GB" sz="1800" dirty="0" smtClean="0"/>
              <a:t> provided in UKCB.</a:t>
            </a:r>
          </a:p>
          <a:p>
            <a:pPr lvl="1">
              <a:buFont typeface="Arial" pitchFamily="34" charset="0"/>
              <a:buChar char="•"/>
            </a:pPr>
            <a:r>
              <a:rPr lang="en-GB" sz="1800" dirty="0" smtClean="0"/>
              <a:t>Advance the discussions about research and verification leveraging this </a:t>
            </a:r>
            <a:r>
              <a:rPr lang="en-GB" sz="1800" dirty="0" err="1" smtClean="0"/>
              <a:t>testbed</a:t>
            </a:r>
            <a:r>
              <a:rPr lang="en-GB" sz="1800" dirty="0" smtClean="0"/>
              <a:t>.</a:t>
            </a:r>
            <a:endParaRPr lang="en-GB" sz="1800" dirty="0"/>
          </a:p>
        </p:txBody>
      </p:sp>
    </p:spTree>
  </p:cSld>
  <p:clrMapOvr>
    <a:masterClrMapping/>
  </p:clrMapOvr>
</p:sld>
</file>

<file path=ppt/theme/theme1.xml><?xml version="1.0" encoding="utf-8"?>
<a:theme xmlns:a="http://schemas.openxmlformats.org/drawingml/2006/main" name="VCE SuperSlide">
  <a:themeElements>
    <a:clrScheme name="">
      <a:dk1>
        <a:srgbClr val="003366"/>
      </a:dk1>
      <a:lt1>
        <a:srgbClr val="CCCCFF"/>
      </a:lt1>
      <a:dk2>
        <a:srgbClr val="003366"/>
      </a:dk2>
      <a:lt2>
        <a:srgbClr val="FFFFFF"/>
      </a:lt2>
      <a:accent1>
        <a:srgbClr val="339933"/>
      </a:accent1>
      <a:accent2>
        <a:srgbClr val="FF9900"/>
      </a:accent2>
      <a:accent3>
        <a:srgbClr val="E2E2FF"/>
      </a:accent3>
      <a:accent4>
        <a:srgbClr val="002A56"/>
      </a:accent4>
      <a:accent5>
        <a:srgbClr val="ADCAAD"/>
      </a:accent5>
      <a:accent6>
        <a:srgbClr val="E78A00"/>
      </a:accent6>
      <a:hlink>
        <a:srgbClr val="FFCC00"/>
      </a:hlink>
      <a:folHlink>
        <a:srgbClr val="FFCC00"/>
      </a:folHlink>
    </a:clrScheme>
    <a:fontScheme name="VCE Sup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folHlink"/>
            </a:solidFill>
            <a:effectLst>
              <a:outerShdw blurRad="38100" dist="38100" dir="2700000" algn="tl">
                <a:srgbClr val="000000">
                  <a:alpha val="43137"/>
                </a:srgbClr>
              </a:outerShdw>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folHlink"/>
            </a:solidFill>
            <a:effectLst>
              <a:outerShdw blurRad="38100" dist="38100" dir="2700000" algn="tl">
                <a:srgbClr val="000000">
                  <a:alpha val="43137"/>
                </a:srgbClr>
              </a:outerShdw>
            </a:effectLst>
            <a:latin typeface="Arial" pitchFamily="-111" charset="0"/>
          </a:defRPr>
        </a:defPPr>
      </a:lstStyle>
    </a:lnDef>
  </a:objectDefaults>
  <a:extraClrSchemeLst>
    <a:extraClrScheme>
      <a:clrScheme name="VCE SuperSlid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CE Super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CE SuperSlid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CE SuperSlid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CE SuperSlid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CE SuperSlid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CE SuperSlid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Designs\VCE SuperSlide.pot</Template>
  <TotalTime>4410</TotalTime>
  <Pages>12</Pages>
  <Words>784</Words>
  <Application>Microsoft Office PowerPoint</Application>
  <PresentationFormat>A4 Paper (210x297 mm)</PresentationFormat>
  <Paragraphs>84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VCE SuperSlide</vt:lpstr>
      <vt:lpstr>Slide 1</vt:lpstr>
      <vt:lpstr>High common interest in the area of Green Technologies in the UK and China</vt:lpstr>
      <vt:lpstr>Slide 3</vt:lpstr>
      <vt:lpstr>Slide 4</vt:lpstr>
      <vt:lpstr>Slide 5</vt:lpstr>
      <vt:lpstr> </vt:lpstr>
      <vt:lpstr>Can we leverage assets towards 5G Proof of Concept activities?</vt:lpstr>
    </vt:vector>
  </TitlesOfParts>
  <Company>Mobile VCE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Mobile VCE</dc:title>
  <dc:subject>Mobile VCE - Role, Structure &amp; Activities</dc:subject>
  <dc:creator>Walter Tuttlebee</dc:creator>
  <cp:keywords>Overview</cp:keywords>
  <cp:lastModifiedBy>sfletcher</cp:lastModifiedBy>
  <cp:revision>311</cp:revision>
  <cp:lastPrinted>2000-12-18T18:41:12Z</cp:lastPrinted>
  <dcterms:created xsi:type="dcterms:W3CDTF">2011-07-15T10:34:49Z</dcterms:created>
  <dcterms:modified xsi:type="dcterms:W3CDTF">2011-10-05T23:32:05Z</dcterms:modified>
</cp:coreProperties>
</file>